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4" r:id="rId7"/>
    <p:sldId id="265" r:id="rId8"/>
    <p:sldId id="263" r:id="rId9"/>
    <p:sldId id="269" r:id="rId10"/>
    <p:sldId id="266" r:id="rId11"/>
    <p:sldId id="268" r:id="rId12"/>
    <p:sldId id="267" r:id="rId13"/>
    <p:sldId id="270" r:id="rId14"/>
    <p:sldId id="272" r:id="rId15"/>
    <p:sldId id="271"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AD9B32-B2B0-4CB3-92F6-C42E8D7FAE3E}" type="datetimeFigureOut">
              <a:rPr lang="en-US" smtClean="0"/>
              <a:pPr/>
              <a:t>3/25/2015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68A177-4A3B-4147-B9F0-F226E1BF52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68A177-4A3B-4147-B9F0-F226E1BF52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68A177-4A3B-4147-B9F0-F226E1BF52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68A177-4A3B-4147-B9F0-F226E1BF52B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68A177-4A3B-4147-B9F0-F226E1BF52B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68A177-4A3B-4147-B9F0-F226E1BF52B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68A177-4A3B-4147-B9F0-F226E1BF52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68A177-4A3B-4147-B9F0-F226E1BF52B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AD9B32-B2B0-4CB3-92F6-C42E8D7FAE3E}" type="datetimeFigureOut">
              <a:rPr lang="en-US" smtClean="0"/>
              <a:pPr/>
              <a:t>3/25/2015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68A177-4A3B-4147-B9F0-F226E1BF52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AD9B32-B2B0-4CB3-92F6-C42E8D7FAE3E}" type="datetimeFigureOut">
              <a:rPr lang="en-US" smtClean="0"/>
              <a:pPr/>
              <a:t>3/25/2015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68A177-4A3B-4147-B9F0-F226E1BF52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AD9B32-B2B0-4CB3-92F6-C42E8D7FAE3E}" type="datetimeFigureOut">
              <a:rPr lang="en-US" smtClean="0"/>
              <a:pPr/>
              <a:t>3/25/2015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68A177-4A3B-4147-B9F0-F226E1BF52B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AD9B32-B2B0-4CB3-92F6-C42E8D7FAE3E}" type="datetimeFigureOut">
              <a:rPr lang="en-US" smtClean="0"/>
              <a:pPr/>
              <a:t>3/25/2015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68A177-4A3B-4147-B9F0-F226E1BF52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scsails@aol.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funsoccer2003@aol.com" TargetMode="External"/><Relationship Id="rId5" Type="http://schemas.openxmlformats.org/officeDocument/2006/relationships/hyperlink" Target="mailto:jl.wolf@comcast.net" TargetMode="External"/><Relationship Id="rId4" Type="http://schemas.openxmlformats.org/officeDocument/2006/relationships/hyperlink" Target="mailto:mike_wint@ms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533400"/>
            <a:ext cx="4800600" cy="4495800"/>
          </a:xfrm>
        </p:spPr>
        <p:txBody>
          <a:bodyPr anchor="t">
            <a:normAutofit/>
          </a:bodyPr>
          <a:lstStyle/>
          <a:p>
            <a:pPr algn="ctr"/>
            <a:r>
              <a:rPr lang="en-US" sz="2000" b="0" dirty="0" smtClean="0">
                <a:effectLst/>
                <a:latin typeface="Calibri" pitchFamily="34" charset="0"/>
              </a:rPr>
              <a:t/>
            </a:r>
            <a:br>
              <a:rPr lang="en-US" sz="2000" b="0" dirty="0" smtClean="0">
                <a:effectLst/>
                <a:latin typeface="Calibri" pitchFamily="34" charset="0"/>
              </a:rPr>
            </a:br>
            <a:r>
              <a:rPr lang="en-US" sz="3200" b="0" dirty="0" smtClean="0">
                <a:effectLst/>
                <a:latin typeface="Calibri" pitchFamily="34" charset="0"/>
              </a:rPr>
              <a:t>GVSOA SPRING KICK-OFF</a:t>
            </a:r>
            <a:r>
              <a:rPr lang="en-US" sz="2000" b="0" dirty="0" smtClean="0">
                <a:effectLst/>
                <a:latin typeface="Calibri" pitchFamily="34" charset="0"/>
              </a:rPr>
              <a:t/>
            </a:r>
            <a:br>
              <a:rPr lang="en-US" sz="2000" b="0" dirty="0" smtClean="0">
                <a:effectLst/>
                <a:latin typeface="Calibri" pitchFamily="34" charset="0"/>
              </a:rPr>
            </a:br>
            <a:r>
              <a:rPr lang="en-US" sz="2000" b="0" dirty="0" smtClean="0">
                <a:effectLst/>
                <a:latin typeface="Calibri" pitchFamily="34" charset="0"/>
              </a:rPr>
              <a:t/>
            </a:r>
            <a:br>
              <a:rPr lang="en-US" sz="2000" b="0" dirty="0" smtClean="0">
                <a:effectLst/>
                <a:latin typeface="Calibri" pitchFamily="34" charset="0"/>
              </a:rPr>
            </a:br>
            <a:r>
              <a:rPr lang="en-US" sz="2000" b="0" dirty="0" smtClean="0">
                <a:effectLst/>
                <a:latin typeface="Calibri" pitchFamily="34" charset="0"/>
              </a:rPr>
              <a:t/>
            </a:r>
            <a:br>
              <a:rPr lang="en-US" sz="2000" b="0" dirty="0" smtClean="0">
                <a:effectLst/>
                <a:latin typeface="Calibri" pitchFamily="34" charset="0"/>
              </a:rPr>
            </a:br>
            <a:r>
              <a:rPr lang="en-US" sz="3200" b="0" dirty="0" smtClean="0">
                <a:effectLst/>
                <a:latin typeface="Calibri" pitchFamily="34" charset="0"/>
              </a:rPr>
              <a:t>2015</a:t>
            </a:r>
            <a:r>
              <a:rPr lang="en-US" sz="2000" b="0" dirty="0" smtClean="0">
                <a:effectLst/>
                <a:latin typeface="Calibri" pitchFamily="34" charset="0"/>
              </a:rPr>
              <a:t/>
            </a:r>
            <a:br>
              <a:rPr lang="en-US" sz="2000" b="0" dirty="0" smtClean="0">
                <a:effectLst/>
                <a:latin typeface="Calibri" pitchFamily="34" charset="0"/>
              </a:rPr>
            </a:br>
            <a:r>
              <a:rPr lang="en-US" sz="2000" b="0" dirty="0" smtClean="0">
                <a:effectLst/>
                <a:latin typeface="Calibri" pitchFamily="34" charset="0"/>
              </a:rPr>
              <a:t/>
            </a:r>
            <a:br>
              <a:rPr lang="en-US" sz="2000" b="0" dirty="0" smtClean="0">
                <a:effectLst/>
                <a:latin typeface="Calibri" pitchFamily="34" charset="0"/>
              </a:rPr>
            </a:br>
            <a:r>
              <a:rPr lang="en-US" sz="2000" b="0" dirty="0" smtClean="0">
                <a:effectLst/>
                <a:latin typeface="Calibri" pitchFamily="34" charset="0"/>
              </a:rPr>
              <a:t/>
            </a:r>
            <a:br>
              <a:rPr lang="en-US" sz="2000" b="0" dirty="0" smtClean="0">
                <a:effectLst/>
                <a:latin typeface="Calibri" pitchFamily="34" charset="0"/>
              </a:rPr>
            </a:br>
            <a:r>
              <a:rPr lang="en-US" sz="3200" b="0" dirty="0" smtClean="0">
                <a:effectLst/>
                <a:latin typeface="Calibri" pitchFamily="34" charset="0"/>
              </a:rPr>
              <a:t>Muskegon</a:t>
            </a:r>
            <a:br>
              <a:rPr lang="en-US" sz="3200" b="0" dirty="0" smtClean="0">
                <a:effectLst/>
                <a:latin typeface="Calibri" pitchFamily="34" charset="0"/>
              </a:rPr>
            </a:br>
            <a:r>
              <a:rPr lang="en-US" sz="3200" b="0" dirty="0" smtClean="0">
                <a:effectLst/>
                <a:latin typeface="Calibri" pitchFamily="34" charset="0"/>
              </a:rPr>
              <a:t>and </a:t>
            </a:r>
            <a:br>
              <a:rPr lang="en-US" sz="3200" b="0" dirty="0" smtClean="0">
                <a:effectLst/>
                <a:latin typeface="Calibri" pitchFamily="34" charset="0"/>
              </a:rPr>
            </a:br>
            <a:r>
              <a:rPr lang="en-US" sz="3200" b="0" dirty="0" smtClean="0">
                <a:effectLst/>
                <a:latin typeface="Calibri" pitchFamily="34" charset="0"/>
              </a:rPr>
              <a:t>Grand Rapids</a:t>
            </a:r>
            <a:endParaRPr lang="en-US" sz="3200" b="0" dirty="0">
              <a:effectLst/>
              <a:latin typeface="Calibri"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533400" y="990600"/>
            <a:ext cx="2895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10</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a:t>
            </a:r>
          </a:p>
          <a:p>
            <a:endParaRPr lang="en-US" dirty="0"/>
          </a:p>
          <a:p>
            <a:endParaRPr lang="en-US" dirty="0"/>
          </a:p>
        </p:txBody>
      </p:sp>
      <p:sp>
        <p:nvSpPr>
          <p:cNvPr id="6" name="TextBox 5"/>
          <p:cNvSpPr txBox="1"/>
          <p:nvPr/>
        </p:nvSpPr>
        <p:spPr>
          <a:xfrm>
            <a:off x="1066800" y="1905000"/>
            <a:ext cx="6934200" cy="2862322"/>
          </a:xfrm>
          <a:prstGeom prst="rect">
            <a:avLst/>
          </a:prstGeom>
          <a:noFill/>
        </p:spPr>
        <p:txBody>
          <a:bodyPr wrap="square" rtlCol="0">
            <a:spAutoFit/>
          </a:bodyPr>
          <a:lstStyle/>
          <a:p>
            <a:pPr>
              <a:buFont typeface="Wingdings" pitchFamily="2" charset="2"/>
              <a:buChar char="Ø"/>
            </a:pPr>
            <a:r>
              <a:rPr lang="en-US" dirty="0">
                <a:latin typeface="Calibri" pitchFamily="34" charset="0"/>
              </a:rPr>
              <a:t> </a:t>
            </a:r>
            <a:r>
              <a:rPr lang="en-US" dirty="0" smtClean="0">
                <a:latin typeface="Calibri" pitchFamily="34" charset="0"/>
              </a:rPr>
              <a:t>Know the rules of competitions- especially if you expect assignments</a:t>
            </a:r>
          </a:p>
          <a:p>
            <a:endParaRPr lang="en-US" dirty="0" smtClean="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Go to </a:t>
            </a:r>
            <a:r>
              <a:rPr lang="en-US" b="1" dirty="0" smtClean="0">
                <a:solidFill>
                  <a:srgbClr val="00B050"/>
                </a:solidFill>
                <a:latin typeface="Calibri" pitchFamily="34" charset="0"/>
              </a:rPr>
              <a:t>www.gvsoa.org</a:t>
            </a:r>
            <a:r>
              <a:rPr lang="en-US" dirty="0" smtClean="0">
                <a:latin typeface="Calibri" pitchFamily="34" charset="0"/>
              </a:rPr>
              <a:t>, COMPETITION tab has the following leagues:</a:t>
            </a:r>
          </a:p>
          <a:p>
            <a:pPr>
              <a:buFont typeface="Wingdings" pitchFamily="2" charset="2"/>
              <a:buChar char="Ø"/>
            </a:pPr>
            <a:endParaRPr lang="en-US" dirty="0">
              <a:solidFill>
                <a:srgbClr val="00B050"/>
              </a:solidFill>
              <a:latin typeface="Calibri" pitchFamily="34" charset="0"/>
            </a:endParaRPr>
          </a:p>
          <a:p>
            <a:r>
              <a:rPr lang="en-US" dirty="0" smtClean="0">
                <a:latin typeface="Calibri" pitchFamily="34" charset="0"/>
              </a:rPr>
              <a:t>         </a:t>
            </a:r>
            <a:r>
              <a:rPr lang="en-US" dirty="0" err="1" smtClean="0">
                <a:latin typeface="Calibri" pitchFamily="34" charset="0"/>
              </a:rPr>
              <a:t>gvsa</a:t>
            </a:r>
            <a:r>
              <a:rPr lang="en-US" dirty="0" smtClean="0">
                <a:latin typeface="Calibri" pitchFamily="34" charset="0"/>
              </a:rPr>
              <a:t>, </a:t>
            </a:r>
            <a:r>
              <a:rPr lang="en-US" dirty="0" err="1" smtClean="0">
                <a:latin typeface="Calibri" pitchFamily="34" charset="0"/>
              </a:rPr>
              <a:t>mspsp</a:t>
            </a:r>
            <a:r>
              <a:rPr lang="en-US" dirty="0" smtClean="0">
                <a:latin typeface="Calibri" pitchFamily="34" charset="0"/>
              </a:rPr>
              <a:t> games, junior state cup and state cup, director</a:t>
            </a:r>
          </a:p>
          <a:p>
            <a:r>
              <a:rPr lang="en-US" dirty="0">
                <a:latin typeface="Calibri" pitchFamily="34" charset="0"/>
              </a:rPr>
              <a:t> </a:t>
            </a:r>
            <a:r>
              <a:rPr lang="en-US" dirty="0" smtClean="0">
                <a:latin typeface="Calibri" pitchFamily="34" charset="0"/>
              </a:rPr>
              <a:t>        academy, </a:t>
            </a:r>
            <a:r>
              <a:rPr lang="en-US" dirty="0" err="1" smtClean="0">
                <a:latin typeface="Calibri" pitchFamily="34" charset="0"/>
              </a:rPr>
              <a:t>midwest</a:t>
            </a:r>
            <a:r>
              <a:rPr lang="en-US" dirty="0" smtClean="0">
                <a:latin typeface="Calibri" pitchFamily="34" charset="0"/>
              </a:rPr>
              <a:t> regional league, and super y </a:t>
            </a:r>
          </a:p>
          <a:p>
            <a:r>
              <a:rPr lang="en-US" dirty="0">
                <a:latin typeface="Calibri" pitchFamily="34" charset="0"/>
              </a:rPr>
              <a:t> </a:t>
            </a:r>
            <a:endParaRPr lang="en-US" dirty="0" smtClean="0">
              <a:latin typeface="Calibri" pitchFamily="34" charset="0"/>
            </a:endParaRPr>
          </a:p>
          <a:p>
            <a:r>
              <a:rPr lang="en-US" dirty="0">
                <a:latin typeface="Calibri" pitchFamily="34" charset="0"/>
              </a:rPr>
              <a:t> </a:t>
            </a:r>
            <a:r>
              <a:rPr lang="en-US" dirty="0" smtClean="0">
                <a:latin typeface="Calibri" pitchFamily="34" charset="0"/>
              </a:rPr>
              <a:t>        rules of competition and game report form links. </a:t>
            </a:r>
          </a:p>
          <a:p>
            <a:endParaRPr lang="en-US" dirty="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Download each and carry a copy in your kit.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11</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a:t>
            </a:r>
          </a:p>
          <a:p>
            <a:endParaRPr lang="en-US" dirty="0"/>
          </a:p>
          <a:p>
            <a:endParaRPr lang="en-US" dirty="0"/>
          </a:p>
        </p:txBody>
      </p:sp>
      <p:sp>
        <p:nvSpPr>
          <p:cNvPr id="6" name="TextBox 5"/>
          <p:cNvSpPr txBox="1"/>
          <p:nvPr/>
        </p:nvSpPr>
        <p:spPr>
          <a:xfrm>
            <a:off x="990600" y="1600200"/>
            <a:ext cx="7239000" cy="3416320"/>
          </a:xfrm>
          <a:prstGeom prst="rect">
            <a:avLst/>
          </a:prstGeom>
          <a:noFill/>
        </p:spPr>
        <p:txBody>
          <a:bodyPr wrap="square" rtlCol="0">
            <a:spAutoFit/>
          </a:bodyPr>
          <a:lstStyle/>
          <a:p>
            <a:pPr>
              <a:buFont typeface="Wingdings" pitchFamily="2" charset="2"/>
              <a:buChar char="Ø"/>
            </a:pPr>
            <a:r>
              <a:rPr lang="en-US" dirty="0" smtClean="0"/>
              <a:t> Keep your game officials availability current. IF you also have</a:t>
            </a:r>
          </a:p>
          <a:p>
            <a:r>
              <a:rPr lang="en-US" dirty="0" smtClean="0"/>
              <a:t>        an Arbiter account, you will need to coordinate both. The</a:t>
            </a:r>
          </a:p>
          <a:p>
            <a:r>
              <a:rPr lang="en-US" dirty="0"/>
              <a:t> </a:t>
            </a:r>
            <a:r>
              <a:rPr lang="en-US" dirty="0" smtClean="0"/>
              <a:t>       systems do NOT share information</a:t>
            </a:r>
          </a:p>
          <a:p>
            <a:endParaRPr lang="en-US" dirty="0"/>
          </a:p>
          <a:p>
            <a:pPr>
              <a:buFont typeface="Wingdings" pitchFamily="2" charset="2"/>
              <a:buChar char="Ø"/>
            </a:pPr>
            <a:r>
              <a:rPr lang="en-US" dirty="0" smtClean="0"/>
              <a:t> Keep your preferences current:</a:t>
            </a:r>
          </a:p>
          <a:p>
            <a:r>
              <a:rPr lang="en-US" dirty="0"/>
              <a:t> </a:t>
            </a:r>
            <a:r>
              <a:rPr lang="en-US" dirty="0" smtClean="0"/>
              <a:t>       - log into your #1308 assignment system identity</a:t>
            </a:r>
          </a:p>
          <a:p>
            <a:r>
              <a:rPr lang="en-US" dirty="0"/>
              <a:t> </a:t>
            </a:r>
            <a:r>
              <a:rPr lang="en-US" dirty="0" smtClean="0"/>
              <a:t>       - under PERSONAL INFO on left, click on </a:t>
            </a:r>
          </a:p>
          <a:p>
            <a:r>
              <a:rPr lang="en-US" dirty="0"/>
              <a:t> </a:t>
            </a:r>
            <a:r>
              <a:rPr lang="en-US" dirty="0" smtClean="0"/>
              <a:t>           “MY PREFERENCES</a:t>
            </a:r>
          </a:p>
          <a:p>
            <a:pPr>
              <a:buFont typeface="Wingdings" pitchFamily="2" charset="2"/>
              <a:buChar char="Ø"/>
            </a:pPr>
            <a:r>
              <a:rPr lang="en-US" dirty="0"/>
              <a:t> </a:t>
            </a:r>
            <a:r>
              <a:rPr lang="en-US" dirty="0" smtClean="0"/>
              <a:t>Self certify GVSOA Spring 2015, click on “GRAND RAPIDS” in</a:t>
            </a:r>
          </a:p>
          <a:p>
            <a:r>
              <a:rPr lang="en-US" dirty="0"/>
              <a:t> </a:t>
            </a:r>
            <a:r>
              <a:rPr lang="en-US" dirty="0" smtClean="0"/>
              <a:t>          WORK AREA PREFERENCES</a:t>
            </a:r>
          </a:p>
          <a:p>
            <a:pPr>
              <a:buFont typeface="Wingdings" pitchFamily="2" charset="2"/>
              <a:buChar char="Ø"/>
            </a:pPr>
            <a:r>
              <a:rPr lang="en-US" dirty="0"/>
              <a:t> </a:t>
            </a:r>
            <a:r>
              <a:rPr lang="en-US" dirty="0" smtClean="0"/>
              <a:t>Add use the MISC PREFERENCES/NOTES section to give </a:t>
            </a:r>
          </a:p>
          <a:p>
            <a:r>
              <a:rPr lang="en-US" dirty="0" smtClean="0"/>
              <a:t>           </a:t>
            </a:r>
            <a:r>
              <a:rPr lang="en-US" dirty="0" err="1" smtClean="0"/>
              <a:t>asssignors</a:t>
            </a:r>
            <a:r>
              <a:rPr lang="en-US" dirty="0" smtClean="0"/>
              <a:t> additional information.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12</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1"/>
            <a:ext cx="6324600" cy="923330"/>
          </a:xfrm>
          <a:prstGeom prst="rect">
            <a:avLst/>
          </a:prstGeom>
          <a:noFill/>
        </p:spPr>
        <p:txBody>
          <a:bodyPr wrap="square" rtlCol="0">
            <a:spAutoFit/>
          </a:bodyPr>
          <a:lstStyle/>
          <a:p>
            <a:r>
              <a:rPr lang="en-US" dirty="0" smtClean="0"/>
              <a:t>                    </a:t>
            </a:r>
            <a:r>
              <a:rPr lang="en-US" dirty="0" smtClean="0">
                <a:latin typeface="Calibri" pitchFamily="34" charset="0"/>
              </a:rPr>
              <a:t>Ask-Tell-Dismiss Procedure</a:t>
            </a:r>
          </a:p>
          <a:p>
            <a:r>
              <a:rPr lang="en-US" dirty="0">
                <a:latin typeface="Calibri" pitchFamily="34" charset="0"/>
              </a:rPr>
              <a:t> </a:t>
            </a:r>
            <a:endParaRPr lang="en-US" dirty="0" smtClean="0">
              <a:latin typeface="Calibri" pitchFamily="34" charset="0"/>
            </a:endParaRPr>
          </a:p>
          <a:p>
            <a:r>
              <a:rPr lang="en-US" dirty="0" smtClean="0"/>
              <a:t>         </a:t>
            </a:r>
            <a:r>
              <a:rPr lang="en-US" dirty="0" smtClean="0">
                <a:latin typeface="Calibri" pitchFamily="34" charset="0"/>
              </a:rPr>
              <a:t>(assuming the team official is approachable…)</a:t>
            </a:r>
            <a:endParaRPr lang="en-US" dirty="0">
              <a:latin typeface="Calibri" pitchFamily="34" charset="0"/>
            </a:endParaRPr>
          </a:p>
        </p:txBody>
      </p:sp>
      <p:sp>
        <p:nvSpPr>
          <p:cNvPr id="6" name="TextBox 5"/>
          <p:cNvSpPr txBox="1"/>
          <p:nvPr/>
        </p:nvSpPr>
        <p:spPr>
          <a:xfrm>
            <a:off x="1143000" y="1676400"/>
            <a:ext cx="6934200" cy="4247317"/>
          </a:xfrm>
          <a:prstGeom prst="rect">
            <a:avLst/>
          </a:prstGeom>
          <a:noFill/>
        </p:spPr>
        <p:txBody>
          <a:bodyPr wrap="square" rtlCol="0">
            <a:spAutoFit/>
          </a:bodyPr>
          <a:lstStyle/>
          <a:p>
            <a:pPr>
              <a:buFont typeface="Wingdings" pitchFamily="2" charset="2"/>
              <a:buChar char="Ø"/>
            </a:pPr>
            <a:r>
              <a:rPr lang="en-US" dirty="0" smtClean="0">
                <a:latin typeface="Calibri" pitchFamily="34" charset="0"/>
              </a:rPr>
              <a:t> First contact:</a:t>
            </a:r>
            <a:r>
              <a:rPr lang="en-US" dirty="0">
                <a:latin typeface="Calibri" pitchFamily="34" charset="0"/>
              </a:rPr>
              <a:t> </a:t>
            </a:r>
            <a:r>
              <a:rPr lang="en-US" dirty="0" smtClean="0">
                <a:latin typeface="Calibri" pitchFamily="34" charset="0"/>
              </a:rPr>
              <a:t> ASK the team official to cease  _____________.</a:t>
            </a:r>
          </a:p>
          <a:p>
            <a:r>
              <a:rPr lang="en-US" dirty="0">
                <a:latin typeface="Calibri" pitchFamily="34" charset="0"/>
              </a:rPr>
              <a:t> </a:t>
            </a:r>
            <a:r>
              <a:rPr lang="en-US" dirty="0" smtClean="0">
                <a:latin typeface="Calibri" pitchFamily="34" charset="0"/>
              </a:rPr>
              <a:t>    Be specific as you can without repeating the unacceptable behavior.</a:t>
            </a:r>
          </a:p>
          <a:p>
            <a:endParaRPr lang="en-US" dirty="0">
              <a:latin typeface="Calibri" pitchFamily="34" charset="0"/>
            </a:endParaRPr>
          </a:p>
          <a:p>
            <a:pPr>
              <a:buFont typeface="Wingdings" pitchFamily="2" charset="2"/>
              <a:buChar char="Ø"/>
            </a:pPr>
            <a:r>
              <a:rPr lang="en-US" dirty="0" smtClean="0">
                <a:latin typeface="Calibri" pitchFamily="34" charset="0"/>
              </a:rPr>
              <a:t> Second contact: TELL the team official to cease _____________. </a:t>
            </a:r>
          </a:p>
          <a:p>
            <a:r>
              <a:rPr lang="en-US" dirty="0" smtClean="0">
                <a:latin typeface="Calibri" pitchFamily="34" charset="0"/>
              </a:rPr>
              <a:t>     Tell the team official he/she is warned about his/her behavior. (In</a:t>
            </a:r>
          </a:p>
          <a:p>
            <a:r>
              <a:rPr lang="en-US" dirty="0">
                <a:latin typeface="Calibri" pitchFamily="34" charset="0"/>
              </a:rPr>
              <a:t> </a:t>
            </a:r>
            <a:r>
              <a:rPr lang="en-US" dirty="0" smtClean="0">
                <a:latin typeface="Calibri" pitchFamily="34" charset="0"/>
              </a:rPr>
              <a:t>         Michigan show the yellow card.)</a:t>
            </a:r>
          </a:p>
          <a:p>
            <a:endParaRPr lang="en-US" dirty="0">
              <a:latin typeface="Calibri" pitchFamily="34" charset="0"/>
            </a:endParaRPr>
          </a:p>
          <a:p>
            <a:pPr>
              <a:buFont typeface="Wingdings" pitchFamily="2" charset="2"/>
              <a:buChar char="Ø"/>
            </a:pPr>
            <a:r>
              <a:rPr lang="en-US" dirty="0" smtClean="0">
                <a:latin typeface="Calibri" pitchFamily="34" charset="0"/>
              </a:rPr>
              <a:t> </a:t>
            </a:r>
            <a:r>
              <a:rPr lang="en-US" dirty="0" smtClean="0">
                <a:solidFill>
                  <a:srgbClr val="FF0000"/>
                </a:solidFill>
                <a:latin typeface="Calibri" pitchFamily="34" charset="0"/>
              </a:rPr>
              <a:t>Third contact: DISMISS the team official</a:t>
            </a:r>
            <a:r>
              <a:rPr lang="en-US" dirty="0" smtClean="0">
                <a:latin typeface="Calibri" pitchFamily="34" charset="0"/>
              </a:rPr>
              <a:t>. </a:t>
            </a:r>
          </a:p>
          <a:p>
            <a:r>
              <a:rPr lang="en-US" dirty="0" smtClean="0">
                <a:latin typeface="Calibri" pitchFamily="34" charset="0"/>
              </a:rPr>
              <a:t>          If the behavior doesn’t justify a straight red card, first show a</a:t>
            </a:r>
          </a:p>
          <a:p>
            <a:r>
              <a:rPr lang="en-US" dirty="0">
                <a:latin typeface="Calibri" pitchFamily="34" charset="0"/>
              </a:rPr>
              <a:t> </a:t>
            </a:r>
            <a:r>
              <a:rPr lang="en-US" dirty="0" smtClean="0">
                <a:latin typeface="Calibri" pitchFamily="34" charset="0"/>
              </a:rPr>
              <a:t>         second yellow card and follow with a red card (for the second</a:t>
            </a:r>
          </a:p>
          <a:p>
            <a:r>
              <a:rPr lang="en-US" dirty="0">
                <a:latin typeface="Calibri" pitchFamily="34" charset="0"/>
              </a:rPr>
              <a:t> </a:t>
            </a:r>
            <a:r>
              <a:rPr lang="en-US" dirty="0" smtClean="0">
                <a:latin typeface="Calibri" pitchFamily="34" charset="0"/>
              </a:rPr>
              <a:t>         caution).</a:t>
            </a:r>
          </a:p>
          <a:p>
            <a:r>
              <a:rPr lang="en-US" dirty="0">
                <a:latin typeface="Calibri" pitchFamily="34" charset="0"/>
              </a:rPr>
              <a:t> </a:t>
            </a:r>
            <a:endParaRPr lang="en-US" dirty="0" smtClean="0">
              <a:latin typeface="Calibri" pitchFamily="34" charset="0"/>
            </a:endParaRPr>
          </a:p>
          <a:p>
            <a:r>
              <a:rPr lang="en-US" dirty="0">
                <a:latin typeface="Calibri" pitchFamily="34" charset="0"/>
              </a:rPr>
              <a:t> </a:t>
            </a:r>
            <a:r>
              <a:rPr lang="en-US" dirty="0" smtClean="0">
                <a:latin typeface="Calibri" pitchFamily="34" charset="0"/>
              </a:rPr>
              <a:t>   </a:t>
            </a:r>
          </a:p>
          <a:p>
            <a:endParaRPr lang="en-US" dirty="0" smtClean="0">
              <a:latin typeface="Calibri" pitchFamily="34" charset="0"/>
            </a:endParaRPr>
          </a:p>
          <a:p>
            <a:r>
              <a:rPr lang="en-US" dirty="0">
                <a:latin typeface="Calibri" pitchFamily="34" charset="0"/>
              </a:rPr>
              <a:t> </a:t>
            </a:r>
            <a:r>
              <a:rPr lang="en-US" dirty="0" smtClean="0">
                <a:latin typeface="Calibri"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13</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ASK-Tell-DISMISS</a:t>
            </a:r>
          </a:p>
          <a:p>
            <a:endParaRPr lang="en-US" dirty="0"/>
          </a:p>
          <a:p>
            <a:endParaRPr lang="en-US" dirty="0"/>
          </a:p>
        </p:txBody>
      </p:sp>
      <p:sp>
        <p:nvSpPr>
          <p:cNvPr id="6" name="TextBox 5"/>
          <p:cNvSpPr txBox="1"/>
          <p:nvPr/>
        </p:nvSpPr>
        <p:spPr>
          <a:xfrm>
            <a:off x="1219200" y="1905000"/>
            <a:ext cx="6781800" cy="2862322"/>
          </a:xfrm>
          <a:prstGeom prst="rect">
            <a:avLst/>
          </a:prstGeom>
          <a:noFill/>
        </p:spPr>
        <p:txBody>
          <a:bodyPr wrap="square" rtlCol="0">
            <a:spAutoFit/>
          </a:bodyPr>
          <a:lstStyle/>
          <a:p>
            <a:r>
              <a:rPr lang="en-US" dirty="0" smtClean="0">
                <a:latin typeface="Calibri" pitchFamily="34" charset="0"/>
              </a:rPr>
              <a:t>The team official is to leave the bench area, the field of play, and should not sit with the spectators.</a:t>
            </a:r>
          </a:p>
          <a:p>
            <a:r>
              <a:rPr lang="en-US" dirty="0" smtClean="0">
                <a:latin typeface="Calibri" pitchFamily="34" charset="0"/>
              </a:rPr>
              <a:t>Do not restart play until the team official is gone- out of sight.</a:t>
            </a:r>
          </a:p>
          <a:p>
            <a:endParaRPr lang="en-US" dirty="0">
              <a:latin typeface="Calibri" pitchFamily="34" charset="0"/>
            </a:endParaRPr>
          </a:p>
          <a:p>
            <a:r>
              <a:rPr lang="en-US" dirty="0" smtClean="0">
                <a:latin typeface="Calibri" pitchFamily="34" charset="0"/>
              </a:rPr>
              <a:t>If the team official will not leave, simply terminate the game. Do not </a:t>
            </a:r>
          </a:p>
          <a:p>
            <a:r>
              <a:rPr lang="en-US" dirty="0" smtClean="0">
                <a:latin typeface="Calibri" pitchFamily="34" charset="0"/>
              </a:rPr>
              <a:t>beg or threaten penalties, suspension, etc. Cease contact, and re-group with your crew.  </a:t>
            </a:r>
          </a:p>
          <a:p>
            <a:endParaRPr lang="en-US" dirty="0">
              <a:latin typeface="Calibri" pitchFamily="34" charset="0"/>
            </a:endParaRPr>
          </a:p>
          <a:p>
            <a:r>
              <a:rPr lang="en-US" dirty="0" smtClean="0">
                <a:latin typeface="Calibri" pitchFamily="34" charset="0"/>
              </a:rPr>
              <a:t>Write your game report with specifics about the behavior, time played,</a:t>
            </a:r>
          </a:p>
          <a:p>
            <a:r>
              <a:rPr lang="en-US" dirty="0" smtClean="0">
                <a:latin typeface="Calibri" pitchFamily="34" charset="0"/>
              </a:rPr>
              <a:t>which half, how you stopped play, the restart and goals scored.</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14</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latin typeface="Calibri" pitchFamily="34" charset="0"/>
              </a:rPr>
              <a:t>                    Remember: </a:t>
            </a:r>
            <a:r>
              <a:rPr lang="en-US" dirty="0" smtClean="0">
                <a:solidFill>
                  <a:srgbClr val="FF0000"/>
                </a:solidFill>
                <a:latin typeface="Calibri" pitchFamily="34" charset="0"/>
              </a:rPr>
              <a:t>A team official can only be cautioned or dismissed for IRRESPONSIBLE BEHAVIOR. The actual behavior is the example of irresponsible behavior</a:t>
            </a:r>
            <a:r>
              <a:rPr lang="en-US" dirty="0" smtClean="0">
                <a:latin typeface="Calibri" pitchFamily="34" charset="0"/>
              </a:rPr>
              <a:t>.</a:t>
            </a:r>
          </a:p>
        </p:txBody>
      </p:sp>
      <p:sp>
        <p:nvSpPr>
          <p:cNvPr id="6" name="TextBox 5"/>
          <p:cNvSpPr txBox="1"/>
          <p:nvPr/>
        </p:nvSpPr>
        <p:spPr>
          <a:xfrm>
            <a:off x="1066800" y="1828800"/>
            <a:ext cx="7010400" cy="2585323"/>
          </a:xfrm>
          <a:prstGeom prst="rect">
            <a:avLst/>
          </a:prstGeom>
          <a:noFill/>
        </p:spPr>
        <p:txBody>
          <a:bodyPr wrap="square" rtlCol="0">
            <a:spAutoFit/>
          </a:bodyPr>
          <a:lstStyle/>
          <a:p>
            <a:r>
              <a:rPr lang="en-US" dirty="0" smtClean="0">
                <a:latin typeface="Calibri" pitchFamily="34" charset="0"/>
              </a:rPr>
              <a:t>If you cannot safely complete the game report at the field, do it later. Whether you are safe or not, leave the field as a crew. If your next game is at the same field, DO NOT HAVE MORE CONTACT WITH THE TEAM OFFICIAL. </a:t>
            </a:r>
          </a:p>
          <a:p>
            <a:r>
              <a:rPr lang="en-US" dirty="0" smtClean="0">
                <a:latin typeface="Calibri" pitchFamily="34" charset="0"/>
              </a:rPr>
              <a:t>Do not agree to discuss the matter, and do not agree to accept an apology. Do not agree to discuss the matter with anyone.</a:t>
            </a:r>
          </a:p>
          <a:p>
            <a:endParaRPr lang="en-US" dirty="0">
              <a:latin typeface="Calibri" pitchFamily="34" charset="0"/>
            </a:endParaRPr>
          </a:p>
          <a:p>
            <a:r>
              <a:rPr lang="en-US" dirty="0" smtClean="0">
                <a:latin typeface="Calibri" pitchFamily="34" charset="0"/>
              </a:rPr>
              <a:t>Once the game is terminated, it is over. YOU WILL NOT RESTART THE</a:t>
            </a:r>
          </a:p>
          <a:p>
            <a:r>
              <a:rPr lang="en-US" dirty="0" smtClean="0">
                <a:latin typeface="Calibri" pitchFamily="34" charset="0"/>
              </a:rPr>
              <a:t>MATCH.</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15</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4524315"/>
          </a:xfrm>
          <a:prstGeom prst="rect">
            <a:avLst/>
          </a:prstGeom>
          <a:noFill/>
        </p:spPr>
        <p:txBody>
          <a:bodyPr wrap="square" rtlCol="0">
            <a:spAutoFit/>
          </a:bodyPr>
          <a:lstStyle/>
          <a:p>
            <a:r>
              <a:rPr lang="en-US" dirty="0" smtClean="0">
                <a:latin typeface="Calibri" pitchFamily="34" charset="0"/>
              </a:rPr>
              <a:t>                    You cannot show a spectator a card. There is no reason for you to have any discussion with a spectator. If a spectator is a problem, determine which team the person belongs to and ask the coach to tell the parent to cease the </a:t>
            </a:r>
            <a:r>
              <a:rPr lang="en-US" dirty="0" err="1" smtClean="0">
                <a:latin typeface="Calibri" pitchFamily="34" charset="0"/>
              </a:rPr>
              <a:t>behavoir</a:t>
            </a:r>
            <a:r>
              <a:rPr lang="en-US" dirty="0" smtClean="0">
                <a:latin typeface="Calibri" pitchFamily="34" charset="0"/>
              </a:rPr>
              <a:t>. Coaches are responsible for their parents, whether they know it or not, or like it or not.</a:t>
            </a:r>
          </a:p>
          <a:p>
            <a:r>
              <a:rPr lang="en-US" dirty="0">
                <a:latin typeface="Calibri" pitchFamily="34" charset="0"/>
              </a:rPr>
              <a:t> </a:t>
            </a:r>
            <a:r>
              <a:rPr lang="en-US" dirty="0" smtClean="0">
                <a:latin typeface="Calibri" pitchFamily="34" charset="0"/>
              </a:rPr>
              <a:t>                     If the coach attempts to control, give him time to return to his bench before restarting play. Write in the game report that he was cooperative and tried.</a:t>
            </a:r>
          </a:p>
          <a:p>
            <a:r>
              <a:rPr lang="en-US" dirty="0">
                <a:latin typeface="Calibri" pitchFamily="34" charset="0"/>
              </a:rPr>
              <a:t> </a:t>
            </a:r>
            <a:r>
              <a:rPr lang="en-US" dirty="0" smtClean="0">
                <a:latin typeface="Calibri" pitchFamily="34" charset="0"/>
              </a:rPr>
              <a:t>                     If the coach refuses to contact the parent, terminate the game. Record the game details as of that time. Write in your game report that the coach refused to contact the parent to control.</a:t>
            </a:r>
          </a:p>
          <a:p>
            <a:r>
              <a:rPr lang="en-US" dirty="0">
                <a:latin typeface="Calibri" pitchFamily="34" charset="0"/>
              </a:rPr>
              <a:t> </a:t>
            </a:r>
            <a:r>
              <a:rPr lang="en-US" dirty="0" smtClean="0">
                <a:latin typeface="Calibri" pitchFamily="34" charset="0"/>
              </a:rPr>
              <a:t>                      If you do not know who the parent belongs to, talk to both coaches. If neither claims responsibility, terminate the game. Record neither knew the spectator.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16</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1477328"/>
          </a:xfrm>
          <a:prstGeom prst="rect">
            <a:avLst/>
          </a:prstGeom>
          <a:noFill/>
        </p:spPr>
        <p:txBody>
          <a:bodyPr wrap="square" rtlCol="0">
            <a:spAutoFit/>
          </a:bodyPr>
          <a:lstStyle/>
          <a:p>
            <a:r>
              <a:rPr lang="en-US" dirty="0" smtClean="0"/>
              <a:t>                    </a:t>
            </a:r>
          </a:p>
          <a:p>
            <a:endParaRPr lang="en-US" dirty="0"/>
          </a:p>
          <a:p>
            <a:r>
              <a:rPr lang="en-US" dirty="0" smtClean="0"/>
              <a:t>                           Upgrading</a:t>
            </a:r>
          </a:p>
          <a:p>
            <a:endParaRPr lang="en-US" dirty="0"/>
          </a:p>
          <a:p>
            <a:endParaRPr lang="en-US" dirty="0"/>
          </a:p>
        </p:txBody>
      </p:sp>
      <p:sp>
        <p:nvSpPr>
          <p:cNvPr id="6" name="TextBox 5"/>
          <p:cNvSpPr txBox="1"/>
          <p:nvPr/>
        </p:nvSpPr>
        <p:spPr>
          <a:xfrm>
            <a:off x="1219200" y="2057400"/>
            <a:ext cx="6477000" cy="2862322"/>
          </a:xfrm>
          <a:prstGeom prst="rect">
            <a:avLst/>
          </a:prstGeom>
          <a:noFill/>
        </p:spPr>
        <p:txBody>
          <a:bodyPr wrap="square" rtlCol="0">
            <a:spAutoFit/>
          </a:bodyPr>
          <a:lstStyle/>
          <a:p>
            <a:r>
              <a:rPr lang="en-US" dirty="0" smtClean="0">
                <a:latin typeface="Calibri" pitchFamily="34" charset="0"/>
              </a:rPr>
              <a:t>If you want to earn more money in a game, experience more challenges, and have more responsibility, talk to your assignor about more </a:t>
            </a:r>
            <a:r>
              <a:rPr lang="en-US" dirty="0" err="1" smtClean="0">
                <a:latin typeface="Calibri" pitchFamily="34" charset="0"/>
              </a:rPr>
              <a:t>competative</a:t>
            </a:r>
            <a:r>
              <a:rPr lang="en-US" dirty="0" smtClean="0">
                <a:latin typeface="Calibri" pitchFamily="34" charset="0"/>
              </a:rPr>
              <a:t> assignments to prepare you for an upgrade assessment (a D&amp;G), because you would like to move up a referee grade.</a:t>
            </a:r>
          </a:p>
          <a:p>
            <a:endParaRPr lang="en-US" dirty="0">
              <a:latin typeface="Calibri" pitchFamily="34" charset="0"/>
            </a:endParaRPr>
          </a:p>
          <a:p>
            <a:r>
              <a:rPr lang="en-US" dirty="0" smtClean="0">
                <a:latin typeface="Calibri" pitchFamily="34" charset="0"/>
              </a:rPr>
              <a:t>Assignors want to promote you, and have better referees for their higher-level games. Help them help you.</a:t>
            </a:r>
          </a:p>
          <a:p>
            <a:endParaRPr lang="en-US" dirty="0">
              <a:latin typeface="Calibri" pitchFamily="34" charset="0"/>
            </a:endParaRPr>
          </a:p>
          <a:p>
            <a:r>
              <a:rPr lang="en-US" dirty="0" smtClean="0">
                <a:latin typeface="Calibri" pitchFamily="34" charset="0"/>
              </a:rPr>
              <a:t>Contact your District Director of Assessments for an assessment.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17</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1600200" y="609600"/>
            <a:ext cx="6324600" cy="2862322"/>
          </a:xfrm>
          <a:prstGeom prst="rect">
            <a:avLst/>
          </a:prstGeom>
          <a:noFill/>
        </p:spPr>
        <p:txBody>
          <a:bodyPr wrap="square" rtlCol="0">
            <a:spAutoFit/>
          </a:bodyPr>
          <a:lstStyle/>
          <a:p>
            <a:r>
              <a:rPr lang="en-US" dirty="0" smtClean="0"/>
              <a:t>                    </a:t>
            </a:r>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endParaRPr lang="en-US" dirty="0">
              <a:latin typeface="Calibri" pitchFamily="34" charset="0"/>
            </a:endParaRPr>
          </a:p>
          <a:p>
            <a:r>
              <a:rPr lang="en-US" dirty="0" smtClean="0">
                <a:latin typeface="Calibri" pitchFamily="34" charset="0"/>
              </a:rPr>
              <a:t>                                          Have fun. Enjoy the games.</a:t>
            </a:r>
          </a:p>
          <a:p>
            <a:endParaRPr lang="en-US" dirty="0">
              <a:latin typeface="Calibri" pitchFamily="34" charset="0"/>
            </a:endParaRPr>
          </a:p>
          <a:p>
            <a:r>
              <a:rPr lang="en-US" dirty="0" smtClean="0">
                <a:latin typeface="Calibri" pitchFamily="34" charset="0"/>
              </a:rPr>
              <a:t>                                      Make your assignor(s) look good.</a:t>
            </a:r>
          </a:p>
          <a:p>
            <a:endParaRPr lang="en-US" dirty="0"/>
          </a:p>
          <a:p>
            <a:endParaRPr lang="en-US" dirty="0" smtClean="0"/>
          </a:p>
          <a:p>
            <a:r>
              <a:rPr lang="en-US" dirty="0"/>
              <a:t> </a:t>
            </a:r>
            <a:r>
              <a:rPr lang="en-US" dirty="0" smtClean="0"/>
              <a:t>                                </a:t>
            </a:r>
            <a:r>
              <a:rPr lang="en-US" dirty="0" smtClean="0">
                <a:latin typeface="Calibri" pitchFamily="34" charset="0"/>
              </a:rPr>
              <a:t>Thanks for attending!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numCol="2">
            <a:normAutofit/>
          </a:bodyPr>
          <a:lstStyle/>
          <a:p>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381000"/>
            <a:ext cx="6553200" cy="4431983"/>
          </a:xfrm>
          <a:prstGeom prst="rect">
            <a:avLst/>
          </a:prstGeom>
          <a:noFill/>
        </p:spPr>
        <p:txBody>
          <a:bodyPr wrap="square" numCol="2" rtlCol="0">
            <a:spAutoFit/>
          </a:bodyPr>
          <a:lstStyle/>
          <a:p>
            <a:r>
              <a:rPr lang="en-US" dirty="0" smtClean="0"/>
              <a:t>                                GVSOA</a:t>
            </a:r>
          </a:p>
          <a:p>
            <a:r>
              <a:rPr lang="en-US" sz="1400" dirty="0" smtClean="0">
                <a:latin typeface="Calibri" panose="020F0502020204030204" pitchFamily="34" charset="0"/>
                <a:cs typeface="Calibri" panose="020F0502020204030204" pitchFamily="34" charset="0"/>
              </a:rPr>
              <a:t>John Corbett</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State Director of Assignors,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District Director of Assessments,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GVSOA Administrator</a:t>
            </a:r>
            <a:br>
              <a:rPr lang="en-US" sz="1400" dirty="0" smtClean="0">
                <a:latin typeface="Calibri" panose="020F0502020204030204" pitchFamily="34" charset="0"/>
                <a:cs typeface="Calibri" panose="020F0502020204030204" pitchFamily="34" charset="0"/>
              </a:rPr>
            </a:br>
            <a:r>
              <a:rPr lang="en-US" sz="1400" dirty="0" smtClean="0">
                <a:solidFill>
                  <a:srgbClr val="0070C0"/>
                </a:solidFill>
                <a:latin typeface="Calibri" panose="020F0502020204030204" pitchFamily="34" charset="0"/>
                <a:cs typeface="Calibri" panose="020F0502020204030204" pitchFamily="34" charset="0"/>
                <a:hlinkClick r:id="rId3"/>
              </a:rPr>
              <a:t>jscsails@aol.com</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616-334-4240</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Mike Wint</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State Director of Instruction,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GVSOA Administrator</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hlinkClick r:id="rId4"/>
              </a:rPr>
              <a:t>mike_wint@msn.com</a:t>
            </a:r>
            <a:r>
              <a:rPr lang="en-US" sz="1400" dirty="0" smtClean="0">
                <a:latin typeface="Calibri" panose="020F0502020204030204" pitchFamily="34" charset="0"/>
                <a:cs typeface="Calibri" panose="020F0502020204030204" pitchFamily="34" charset="0"/>
              </a:rPr>
              <a:t>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616-940-0853</a:t>
            </a:r>
            <a:r>
              <a:rPr lang="en-US" dirty="0" smtClean="0"/>
              <a:t/>
            </a:r>
            <a:br>
              <a:rPr lang="en-US" dirty="0" smtClean="0"/>
            </a:br>
            <a:endParaRPr lang="en-US" dirty="0" smtClean="0"/>
          </a:p>
          <a:p>
            <a:r>
              <a:rPr lang="en-US" sz="1400" dirty="0" smtClean="0">
                <a:latin typeface="Calibri" panose="020F0502020204030204" pitchFamily="34" charset="0"/>
                <a:cs typeface="Calibri" panose="020F0502020204030204" pitchFamily="34" charset="0"/>
              </a:rPr>
              <a:t>Jack Wolf</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District Referee Administrator,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GVSOA Administrator</a:t>
            </a:r>
            <a:r>
              <a:rPr lang="en-US" dirty="0" smtClean="0"/>
              <a:t/>
            </a:r>
            <a:br>
              <a:rPr lang="en-US" dirty="0" smtClean="0"/>
            </a:br>
            <a:r>
              <a:rPr lang="en-US" sz="1400" dirty="0" smtClean="0">
                <a:latin typeface="Calibri" panose="020F0502020204030204" pitchFamily="34" charset="0"/>
                <a:cs typeface="Calibri" panose="020F0502020204030204" pitchFamily="34" charset="0"/>
                <a:hlinkClick r:id="rId5"/>
              </a:rPr>
              <a:t>jl.wolf@comcast.net</a:t>
            </a:r>
            <a:endParaRPr lang="en-US" sz="1400" dirty="0" smtClean="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616-682-0652</a:t>
            </a:r>
            <a:r>
              <a:rPr lang="en-US" dirty="0" smtClean="0"/>
              <a:t/>
            </a:r>
            <a:br>
              <a:rPr lang="en-US" dirty="0" smtClean="0"/>
            </a:br>
            <a:r>
              <a:rPr lang="en-US" dirty="0" smtClean="0"/>
              <a:t>Administrators</a:t>
            </a:r>
          </a:p>
          <a:p>
            <a:endParaRPr lang="en-US" dirty="0"/>
          </a:p>
          <a:p>
            <a:endParaRPr lang="en-US" dirty="0" smtClean="0"/>
          </a:p>
          <a:p>
            <a:endParaRPr lang="en-US" dirty="0" smtClean="0"/>
          </a:p>
          <a:p>
            <a:r>
              <a:rPr lang="en-US" sz="1400" dirty="0" smtClean="0">
                <a:latin typeface="Calibri" panose="020F0502020204030204" pitchFamily="34" charset="0"/>
                <a:cs typeface="Calibri" panose="020F0502020204030204" pitchFamily="34" charset="0"/>
              </a:rPr>
              <a:t>Andrew Johnson</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GVSOA Administrator</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ajsoccer26@yahoo.com</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231-557-4409</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Doug Prim</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GVSOA Administrator</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hlinkClick r:id="rId6"/>
              </a:rPr>
              <a:t>funsoccer2003@aol.com</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231-730-3818</a:t>
            </a:r>
            <a:br>
              <a:rPr lang="en-US" sz="1400" dirty="0" smtClean="0">
                <a:latin typeface="Calibri" panose="020F0502020204030204" pitchFamily="34" charset="0"/>
                <a:cs typeface="Calibri" panose="020F0502020204030204" pitchFamily="34" charset="0"/>
              </a:rPr>
            </a:br>
            <a:endParaRPr lang="en-US" sz="1400" dirty="0" smtClean="0">
              <a:latin typeface="Calibri" panose="020F0502020204030204" pitchFamily="34" charset="0"/>
              <a:cs typeface="Calibri" panose="020F0502020204030204"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3</a:t>
            </a:fld>
            <a:endParaRPr lang="en-US" sz="2000" dirty="0">
              <a:latin typeface="Arial Black" pitchFamily="34" charset="0"/>
            </a:endParaRPr>
          </a:p>
        </p:txBody>
      </p:sp>
      <p:sp>
        <p:nvSpPr>
          <p:cNvPr id="3" name="Subtitle 2"/>
          <p:cNvSpPr>
            <a:spLocks noGrp="1"/>
          </p:cNvSpPr>
          <p:nvPr>
            <p:ph type="subTitle" idx="1"/>
          </p:nvPr>
        </p:nvSpPr>
        <p:spPr>
          <a:xfrm>
            <a:off x="685800" y="1981200"/>
            <a:ext cx="7772400" cy="2895600"/>
          </a:xfrm>
        </p:spPr>
        <p:txBody>
          <a:bodyPr>
            <a:normAutofit/>
          </a:bodyPr>
          <a:lstStyle/>
          <a:p>
            <a:pPr algn="ctr"/>
            <a:r>
              <a:rPr lang="en-US" sz="1800" u="sng" dirty="0" smtClean="0">
                <a:latin typeface="Calibri" pitchFamily="34" charset="0"/>
              </a:rPr>
              <a:t>Age</a:t>
            </a:r>
            <a:r>
              <a:rPr lang="en-US" sz="1800" dirty="0" smtClean="0">
                <a:latin typeface="Calibri" pitchFamily="34" charset="0"/>
              </a:rPr>
              <a:t>      </a:t>
            </a:r>
            <a:r>
              <a:rPr lang="en-US" sz="1800" u="sng" dirty="0" smtClean="0">
                <a:latin typeface="Calibri" pitchFamily="34" charset="0"/>
              </a:rPr>
              <a:t>Referee</a:t>
            </a:r>
            <a:r>
              <a:rPr lang="en-US" sz="1800" dirty="0" smtClean="0">
                <a:latin typeface="Calibri" pitchFamily="34" charset="0"/>
              </a:rPr>
              <a:t>      </a:t>
            </a:r>
            <a:r>
              <a:rPr lang="en-US" sz="1800" u="sng" dirty="0" smtClean="0">
                <a:latin typeface="Calibri" pitchFamily="34" charset="0"/>
              </a:rPr>
              <a:t>AR</a:t>
            </a:r>
            <a:r>
              <a:rPr lang="en-US" sz="1800" dirty="0" smtClean="0">
                <a:latin typeface="Calibri" pitchFamily="34" charset="0"/>
              </a:rPr>
              <a:t>         </a:t>
            </a:r>
            <a:r>
              <a:rPr lang="en-US" sz="1800" u="sng" dirty="0" smtClean="0">
                <a:latin typeface="Calibri" pitchFamily="34" charset="0"/>
              </a:rPr>
              <a:t>Game Length</a:t>
            </a:r>
            <a:r>
              <a:rPr lang="en-US" sz="1800" dirty="0" smtClean="0">
                <a:latin typeface="Calibri" pitchFamily="34" charset="0"/>
              </a:rPr>
              <a:t>        </a:t>
            </a:r>
            <a:r>
              <a:rPr lang="en-US" sz="1800" u="sng" dirty="0" smtClean="0">
                <a:latin typeface="Calibri" pitchFamily="34" charset="0"/>
              </a:rPr>
              <a:t>Ball Size</a:t>
            </a:r>
            <a:r>
              <a:rPr lang="en-US" sz="1800" dirty="0" smtClean="0">
                <a:latin typeface="Calibri" pitchFamily="34" charset="0"/>
              </a:rPr>
              <a:t>       </a:t>
            </a:r>
            <a:r>
              <a:rPr lang="en-US" sz="1800" u="sng" dirty="0" smtClean="0">
                <a:latin typeface="Calibri" pitchFamily="34" charset="0"/>
              </a:rPr>
              <a:t>Number of Players</a:t>
            </a:r>
          </a:p>
          <a:p>
            <a:pPr algn="l"/>
            <a:r>
              <a:rPr lang="en-US" sz="1800" dirty="0" smtClean="0">
                <a:latin typeface="Calibri" pitchFamily="34" charset="0"/>
              </a:rPr>
              <a:t>     u7/u8     $30.00     NA            2 x 25 min                4                   </a:t>
            </a:r>
            <a:r>
              <a:rPr lang="en-US" sz="1600" dirty="0" smtClean="0">
                <a:latin typeface="Calibri" pitchFamily="34" charset="0"/>
              </a:rPr>
              <a:t>6v6spring, 5v5 fall</a:t>
            </a:r>
          </a:p>
          <a:p>
            <a:pPr algn="l"/>
            <a:r>
              <a:rPr lang="en-US" sz="1800" dirty="0" smtClean="0">
                <a:latin typeface="Calibri" pitchFamily="34" charset="0"/>
              </a:rPr>
              <a:t>     u9/10     $30.00     $15.00     2 x 25 min                4                    6v6 </a:t>
            </a:r>
            <a:r>
              <a:rPr lang="en-US" sz="1600" dirty="0" smtClean="0">
                <a:latin typeface="Calibri" pitchFamily="34" charset="0"/>
              </a:rPr>
              <a:t>spring, 7v7 fall</a:t>
            </a:r>
          </a:p>
          <a:p>
            <a:pPr algn="l"/>
            <a:r>
              <a:rPr lang="en-US" sz="1600" dirty="0" smtClean="0">
                <a:latin typeface="Calibri" pitchFamily="34" charset="0"/>
              </a:rPr>
              <a:t>     </a:t>
            </a:r>
            <a:r>
              <a:rPr lang="en-US" sz="1800" dirty="0" smtClean="0">
                <a:latin typeface="Calibri" pitchFamily="34" charset="0"/>
              </a:rPr>
              <a:t>u11/12   $35.00      $20.00     2 x 30 min	  4                    9v9 </a:t>
            </a:r>
            <a:endParaRPr lang="en-US" sz="1600" dirty="0" smtClean="0">
              <a:latin typeface="Calibri" pitchFamily="34" charset="0"/>
            </a:endParaRPr>
          </a:p>
          <a:p>
            <a:pPr algn="l"/>
            <a:r>
              <a:rPr lang="en-US" sz="1600" dirty="0" smtClean="0">
                <a:latin typeface="Calibri" pitchFamily="34" charset="0"/>
              </a:rPr>
              <a:t>     </a:t>
            </a:r>
            <a:r>
              <a:rPr lang="en-US" sz="1800" dirty="0" smtClean="0">
                <a:latin typeface="Calibri" pitchFamily="34" charset="0"/>
              </a:rPr>
              <a:t>u13/14   $35.00      $25.00     2 x 35 min                5                   11v11</a:t>
            </a:r>
          </a:p>
          <a:p>
            <a:pPr algn="l"/>
            <a:r>
              <a:rPr lang="en-US" sz="1800" dirty="0" smtClean="0">
                <a:latin typeface="Calibri" pitchFamily="34" charset="0"/>
              </a:rPr>
              <a:t>    u15/16   $40.00      $30.00     2 x 40 min                5                    11v11</a:t>
            </a:r>
          </a:p>
          <a:p>
            <a:pPr algn="l"/>
            <a:r>
              <a:rPr lang="en-US" sz="1800" dirty="0" smtClean="0">
                <a:latin typeface="Calibri" pitchFamily="34" charset="0"/>
              </a:rPr>
              <a:t>    u17/18   $45.00      $35.00     2 x 45 min                5                    11v11</a:t>
            </a:r>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4</a:t>
            </a:fld>
            <a:endParaRPr lang="en-US" sz="2000" dirty="0">
              <a:latin typeface="Arial Black" pitchFamily="34" charset="0"/>
            </a:endParaRPr>
          </a:p>
        </p:txBody>
      </p:sp>
      <p:sp>
        <p:nvSpPr>
          <p:cNvPr id="3" name="Subtitle 2"/>
          <p:cNvSpPr>
            <a:spLocks noGrp="1"/>
          </p:cNvSpPr>
          <p:nvPr>
            <p:ph type="subTitle" idx="1"/>
          </p:nvPr>
        </p:nvSpPr>
        <p:spPr>
          <a:xfrm>
            <a:off x="685800" y="1676399"/>
            <a:ext cx="7772400" cy="3352801"/>
          </a:xfrm>
        </p:spPr>
        <p:txBody>
          <a:bodyPr>
            <a:normAutofit/>
          </a:bodyPr>
          <a:lstStyle/>
          <a:p>
            <a:pPr algn="l">
              <a:buFont typeface="Wingdings" pitchFamily="2" charset="2"/>
              <a:buChar char="Ø"/>
            </a:pPr>
            <a:r>
              <a:rPr lang="en-US" sz="1800" dirty="0" err="1" smtClean="0">
                <a:latin typeface="Calibri" pitchFamily="34" charset="0"/>
              </a:rPr>
              <a:t>Ssxsdfsd</a:t>
            </a:r>
            <a:endParaRPr lang="en-US" sz="1800" dirty="0" smtClean="0">
              <a:latin typeface="Calibri" pitchFamily="34" charset="0"/>
            </a:endParaRPr>
          </a:p>
          <a:p>
            <a:pPr algn="l">
              <a:buFont typeface="Wingdings" pitchFamily="2" charset="2"/>
              <a:buChar char="Ø"/>
            </a:pPr>
            <a:r>
              <a:rPr lang="en-US" sz="1800" dirty="0" smtClean="0">
                <a:latin typeface="Calibri" pitchFamily="34" charset="0"/>
              </a:rPr>
              <a:t> Sign the Respect Contract </a:t>
            </a:r>
            <a:r>
              <a:rPr lang="en-US" sz="1800" dirty="0" smtClean="0">
                <a:latin typeface="Calibri" pitchFamily="34" charset="0"/>
              </a:rPr>
              <a:t>and support the </a:t>
            </a:r>
            <a:r>
              <a:rPr lang="en-US" sz="1800" smtClean="0">
                <a:latin typeface="Calibri" pitchFamily="34" charset="0"/>
              </a:rPr>
              <a:t>Respect Campaign.</a:t>
            </a:r>
            <a:endParaRPr lang="en-US" sz="1800" dirty="0" smtClean="0">
              <a:latin typeface="Calibri" pitchFamily="34" charset="0"/>
            </a:endParaRPr>
          </a:p>
          <a:p>
            <a:pPr algn="l">
              <a:buFont typeface="Wingdings" pitchFamily="2" charset="2"/>
              <a:buChar char="Ø"/>
            </a:pPr>
            <a:r>
              <a:rPr lang="en-US" sz="1800" dirty="0" smtClean="0">
                <a:latin typeface="Calibri" pitchFamily="34" charset="0"/>
              </a:rPr>
              <a:t> All GVSA games shall only have one whistle- one center referee. No exceptions!</a:t>
            </a:r>
          </a:p>
          <a:p>
            <a:pPr algn="l">
              <a:buFont typeface="Wingdings" pitchFamily="2" charset="2"/>
              <a:buChar char="Ø"/>
            </a:pPr>
            <a:r>
              <a:rPr lang="en-US" sz="1800" dirty="0" smtClean="0">
                <a:latin typeface="Calibri" pitchFamily="34" charset="0"/>
              </a:rPr>
              <a:t> Review the competition rules (select, State Cup, Director Academy, etc) before</a:t>
            </a:r>
          </a:p>
          <a:p>
            <a:pPr algn="l"/>
            <a:r>
              <a:rPr lang="en-US" sz="1800" dirty="0" smtClean="0">
                <a:latin typeface="Calibri" pitchFamily="34" charset="0"/>
              </a:rPr>
              <a:t>                  game day</a:t>
            </a:r>
          </a:p>
          <a:p>
            <a:pPr algn="l">
              <a:buFont typeface="Wingdings" pitchFamily="2" charset="2"/>
              <a:buChar char="Ø"/>
            </a:pPr>
            <a:r>
              <a:rPr lang="en-US" sz="1800" dirty="0" smtClean="0">
                <a:latin typeface="Calibri" pitchFamily="34" charset="0"/>
              </a:rPr>
              <a:t> Arrive at least 30 minutes before the scheduled kick-off </a:t>
            </a:r>
          </a:p>
          <a:p>
            <a:pPr algn="l">
              <a:buFont typeface="Wingdings" pitchFamily="2" charset="2"/>
              <a:buChar char="Ø"/>
            </a:pPr>
            <a:r>
              <a:rPr lang="en-US" sz="1800" dirty="0" smtClean="0">
                <a:latin typeface="Calibri" pitchFamily="34" charset="0"/>
              </a:rPr>
              <a:t> You must have a pre-game discussion- even if you have worked together before</a:t>
            </a:r>
          </a:p>
          <a:p>
            <a:pPr algn="l">
              <a:buFont typeface="Wingdings" pitchFamily="2" charset="2"/>
              <a:buChar char="Ø"/>
            </a:pPr>
            <a:r>
              <a:rPr lang="en-US" sz="1800" dirty="0" smtClean="0">
                <a:latin typeface="Calibri" pitchFamily="34" charset="0"/>
              </a:rPr>
              <a:t> Wear the correct uniform- especially referee (not basketball) shorts</a:t>
            </a:r>
          </a:p>
          <a:p>
            <a:pPr algn="l">
              <a:buFont typeface="Wingdings" pitchFamily="2" charset="2"/>
              <a:buChar char="Ø"/>
            </a:pPr>
            <a:r>
              <a:rPr lang="en-US" sz="1800" dirty="0" smtClean="0">
                <a:latin typeface="Calibri" pitchFamily="34" charset="0"/>
              </a:rPr>
              <a:t> Inspect each game ball. If possible, have more than one ready for use</a:t>
            </a:r>
          </a:p>
          <a:p>
            <a:pPr algn="l">
              <a:buFont typeface="Wingdings" pitchFamily="2" charset="2"/>
              <a:buChar char="Ø"/>
            </a:pPr>
            <a:endParaRPr lang="en-US" sz="1800" dirty="0">
              <a:latin typeface="Calibri" pitchFamily="34" charset="0"/>
            </a:endParaRPr>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5</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
        <p:nvSpPr>
          <p:cNvPr id="6" name="TextBox 5"/>
          <p:cNvSpPr txBox="1"/>
          <p:nvPr/>
        </p:nvSpPr>
        <p:spPr>
          <a:xfrm>
            <a:off x="914400" y="1600200"/>
            <a:ext cx="7010400" cy="3492520"/>
          </a:xfrm>
          <a:prstGeom prst="rect">
            <a:avLst/>
          </a:prstGeom>
          <a:noFill/>
        </p:spPr>
        <p:txBody>
          <a:bodyPr wrap="square" rtlCol="0">
            <a:spAutoFit/>
          </a:bodyPr>
          <a:lstStyle/>
          <a:p>
            <a:pPr>
              <a:buFont typeface="Wingdings" pitchFamily="2" charset="2"/>
              <a:buChar char="Ø"/>
            </a:pPr>
            <a:r>
              <a:rPr lang="en-US" dirty="0">
                <a:latin typeface="Calibri" pitchFamily="34" charset="0"/>
              </a:rPr>
              <a:t> </a:t>
            </a:r>
            <a:r>
              <a:rPr lang="en-US" dirty="0" smtClean="0">
                <a:latin typeface="Calibri" pitchFamily="34" charset="0"/>
              </a:rPr>
              <a:t>Check-in each team’s players and team officials for proper equipment,</a:t>
            </a:r>
          </a:p>
          <a:p>
            <a:r>
              <a:rPr lang="en-US" dirty="0">
                <a:latin typeface="Calibri" pitchFamily="34" charset="0"/>
              </a:rPr>
              <a:t> </a:t>
            </a:r>
            <a:r>
              <a:rPr lang="en-US" dirty="0" smtClean="0">
                <a:latin typeface="Calibri" pitchFamily="34" charset="0"/>
              </a:rPr>
              <a:t>         proper pass cards and current risk management cards. Beginning </a:t>
            </a:r>
          </a:p>
          <a:p>
            <a:r>
              <a:rPr lang="en-US" dirty="0">
                <a:latin typeface="Calibri" pitchFamily="34" charset="0"/>
              </a:rPr>
              <a:t> </a:t>
            </a:r>
            <a:r>
              <a:rPr lang="en-US" dirty="0" smtClean="0">
                <a:latin typeface="Calibri" pitchFamily="34" charset="0"/>
              </a:rPr>
              <a:t>         Fall, 2015 each player pass card must have a photo of the player </a:t>
            </a:r>
          </a:p>
          <a:p>
            <a:r>
              <a:rPr lang="en-US" dirty="0">
                <a:latin typeface="Calibri" pitchFamily="34" charset="0"/>
              </a:rPr>
              <a:t> </a:t>
            </a:r>
            <a:r>
              <a:rPr lang="en-US" dirty="0" smtClean="0">
                <a:latin typeface="Calibri" pitchFamily="34" charset="0"/>
              </a:rPr>
              <a:t>         and be laminated on both sides</a:t>
            </a:r>
          </a:p>
          <a:p>
            <a:pPr>
              <a:buFont typeface="Wingdings" pitchFamily="2" charset="2"/>
              <a:buChar char="Ø"/>
            </a:pPr>
            <a:r>
              <a:rPr lang="en-US" dirty="0">
                <a:latin typeface="Calibri" pitchFamily="34" charset="0"/>
              </a:rPr>
              <a:t> </a:t>
            </a:r>
            <a:r>
              <a:rPr lang="en-US" dirty="0" smtClean="0">
                <a:latin typeface="Calibri" pitchFamily="34" charset="0"/>
              </a:rPr>
              <a:t>You must check the field, its markings, goals and nets to make sure </a:t>
            </a:r>
          </a:p>
          <a:p>
            <a:r>
              <a:rPr lang="en-US" dirty="0" smtClean="0">
                <a:latin typeface="Calibri" pitchFamily="34" charset="0"/>
              </a:rPr>
              <a:t>          they are safe and meet the required standards</a:t>
            </a:r>
          </a:p>
          <a:p>
            <a:pPr>
              <a:buFont typeface="Wingdings" pitchFamily="2" charset="2"/>
              <a:buChar char="Ø"/>
            </a:pPr>
            <a:r>
              <a:rPr lang="en-US" dirty="0">
                <a:latin typeface="Calibri" pitchFamily="34" charset="0"/>
              </a:rPr>
              <a:t> </a:t>
            </a:r>
            <a:r>
              <a:rPr lang="en-US" dirty="0" smtClean="0">
                <a:latin typeface="Calibri" pitchFamily="34" charset="0"/>
              </a:rPr>
              <a:t>Game records must be accurate and reported promptly</a:t>
            </a:r>
          </a:p>
          <a:p>
            <a:pPr>
              <a:buFont typeface="Wingdings" pitchFamily="2" charset="2"/>
              <a:buChar char="Ø"/>
            </a:pPr>
            <a:r>
              <a:rPr lang="en-US" dirty="0">
                <a:latin typeface="Calibri" pitchFamily="34" charset="0"/>
              </a:rPr>
              <a:t> </a:t>
            </a:r>
            <a:r>
              <a:rPr lang="en-US" dirty="0" smtClean="0">
                <a:latin typeface="Calibri" pitchFamily="34" charset="0"/>
              </a:rPr>
              <a:t>Rate players, coaches and parents for sportsmanship. A rating of 1 or 2</a:t>
            </a:r>
          </a:p>
          <a:p>
            <a:r>
              <a:rPr lang="en-US" dirty="0">
                <a:latin typeface="Calibri" pitchFamily="34" charset="0"/>
              </a:rPr>
              <a:t> </a:t>
            </a:r>
            <a:r>
              <a:rPr lang="en-US" dirty="0" smtClean="0">
                <a:latin typeface="Calibri" pitchFamily="34" charset="0"/>
              </a:rPr>
              <a:t>         must be explained on the back of the game report</a:t>
            </a:r>
          </a:p>
          <a:p>
            <a:pPr>
              <a:buFont typeface="Wingdings" pitchFamily="2" charset="2"/>
              <a:buChar char="Ø"/>
            </a:pPr>
            <a:r>
              <a:rPr lang="en-US" dirty="0">
                <a:latin typeface="Calibri" pitchFamily="34" charset="0"/>
              </a:rPr>
              <a:t> </a:t>
            </a:r>
            <a:r>
              <a:rPr lang="en-US" dirty="0" smtClean="0">
                <a:latin typeface="Calibri" pitchFamily="34" charset="0"/>
              </a:rPr>
              <a:t>Names of absent coaches and players should be crossed out. If NOT</a:t>
            </a:r>
          </a:p>
          <a:p>
            <a:r>
              <a:rPr lang="en-US" dirty="0" smtClean="0">
                <a:latin typeface="Calibri" pitchFamily="34" charset="0"/>
              </a:rPr>
              <a:t>          crossed out, the league will assume the person was present and </a:t>
            </a:r>
          </a:p>
          <a:p>
            <a:r>
              <a:rPr lang="en-US" dirty="0">
                <a:latin typeface="Calibri" pitchFamily="34" charset="0"/>
              </a:rPr>
              <a:t> </a:t>
            </a:r>
            <a:r>
              <a:rPr lang="en-US" dirty="0" smtClean="0">
                <a:latin typeface="Calibri" pitchFamily="34" charset="0"/>
              </a:rPr>
              <a:t>         participated (</a:t>
            </a:r>
            <a:r>
              <a:rPr lang="en-US" dirty="0" err="1" smtClean="0">
                <a:latin typeface="Calibri" pitchFamily="34" charset="0"/>
              </a:rPr>
              <a:t>ie</a:t>
            </a:r>
            <a:r>
              <a:rPr lang="en-US" dirty="0" smtClean="0">
                <a:latin typeface="Calibri" pitchFamily="34" charset="0"/>
              </a:rPr>
              <a:t>- even if they were absent serving a suspension)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6</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
        <p:nvSpPr>
          <p:cNvPr id="6" name="TextBox 5"/>
          <p:cNvSpPr txBox="1"/>
          <p:nvPr/>
        </p:nvSpPr>
        <p:spPr>
          <a:xfrm>
            <a:off x="990600" y="1752600"/>
            <a:ext cx="6934200" cy="3139321"/>
          </a:xfrm>
          <a:prstGeom prst="rect">
            <a:avLst/>
          </a:prstGeom>
          <a:noFill/>
        </p:spPr>
        <p:txBody>
          <a:bodyPr wrap="square" rtlCol="0">
            <a:spAutoFit/>
          </a:bodyPr>
          <a:lstStyle/>
          <a:p>
            <a:pPr>
              <a:buFont typeface="Wingdings" pitchFamily="2" charset="2"/>
              <a:buChar char="Ø"/>
            </a:pPr>
            <a:r>
              <a:rPr lang="en-US" dirty="0" smtClean="0"/>
              <a:t> </a:t>
            </a:r>
            <a:r>
              <a:rPr lang="en-US" dirty="0" smtClean="0">
                <a:latin typeface="Calibri" pitchFamily="34" charset="0"/>
              </a:rPr>
              <a:t>If a pass card is not laminated, note that on the game report</a:t>
            </a:r>
          </a:p>
          <a:p>
            <a:pPr>
              <a:buFont typeface="Wingdings" pitchFamily="2" charset="2"/>
              <a:buChar char="Ø"/>
            </a:pPr>
            <a:r>
              <a:rPr lang="en-US" dirty="0">
                <a:latin typeface="Calibri" pitchFamily="34" charset="0"/>
              </a:rPr>
              <a:t> </a:t>
            </a:r>
            <a:r>
              <a:rPr lang="en-US" dirty="0" smtClean="0">
                <a:latin typeface="Calibri" pitchFamily="34" charset="0"/>
              </a:rPr>
              <a:t>A maximum of 3 team officials may be at the team bench</a:t>
            </a:r>
          </a:p>
          <a:p>
            <a:pPr>
              <a:buFont typeface="Wingdings" pitchFamily="2" charset="2"/>
              <a:buChar char="Ø"/>
            </a:pPr>
            <a:r>
              <a:rPr lang="en-US" dirty="0">
                <a:latin typeface="Calibri" pitchFamily="34" charset="0"/>
              </a:rPr>
              <a:t> T</a:t>
            </a:r>
            <a:r>
              <a:rPr lang="en-US" dirty="0" smtClean="0">
                <a:latin typeface="Calibri" pitchFamily="34" charset="0"/>
              </a:rPr>
              <a:t>eam officials without a valid pass card may not be at the team</a:t>
            </a:r>
          </a:p>
          <a:p>
            <a:r>
              <a:rPr lang="en-US" dirty="0" smtClean="0">
                <a:latin typeface="Calibri" pitchFamily="34" charset="0"/>
              </a:rPr>
              <a:t>         bench- no matter what they claim for an excuse</a:t>
            </a:r>
          </a:p>
          <a:p>
            <a:pPr>
              <a:buFont typeface="Wingdings" pitchFamily="2" charset="2"/>
              <a:buChar char="Ø"/>
            </a:pPr>
            <a:r>
              <a:rPr lang="en-US" dirty="0">
                <a:latin typeface="Calibri" pitchFamily="34" charset="0"/>
              </a:rPr>
              <a:t> </a:t>
            </a:r>
            <a:r>
              <a:rPr lang="en-US" dirty="0" smtClean="0">
                <a:latin typeface="Calibri" pitchFamily="34" charset="0"/>
              </a:rPr>
              <a:t> Registered players, without a pass card, may play provided:</a:t>
            </a:r>
          </a:p>
          <a:p>
            <a:r>
              <a:rPr lang="en-US" dirty="0" smtClean="0">
                <a:latin typeface="Calibri" pitchFamily="34" charset="0"/>
              </a:rPr>
              <a:t>          - the player signs and prints their name on the back of the game</a:t>
            </a:r>
          </a:p>
          <a:p>
            <a:r>
              <a:rPr lang="en-US" dirty="0">
                <a:latin typeface="Calibri" pitchFamily="34" charset="0"/>
              </a:rPr>
              <a:t> </a:t>
            </a:r>
            <a:r>
              <a:rPr lang="en-US" dirty="0" smtClean="0">
                <a:latin typeface="Calibri" pitchFamily="34" charset="0"/>
              </a:rPr>
              <a:t>              report </a:t>
            </a:r>
          </a:p>
          <a:p>
            <a:r>
              <a:rPr lang="en-US" dirty="0">
                <a:latin typeface="Calibri" pitchFamily="34" charset="0"/>
              </a:rPr>
              <a:t> </a:t>
            </a:r>
            <a:r>
              <a:rPr lang="en-US" dirty="0" smtClean="0">
                <a:latin typeface="Calibri" pitchFamily="34" charset="0"/>
              </a:rPr>
              <a:t>           (irrespective of the score, the league will award a forfeit to the </a:t>
            </a:r>
          </a:p>
          <a:p>
            <a:r>
              <a:rPr lang="en-US" dirty="0">
                <a:latin typeface="Calibri" pitchFamily="34" charset="0"/>
              </a:rPr>
              <a:t> </a:t>
            </a:r>
            <a:r>
              <a:rPr lang="en-US" dirty="0" smtClean="0">
                <a:latin typeface="Calibri" pitchFamily="34" charset="0"/>
              </a:rPr>
              <a:t>              team that did not play the pass-card-less player(s))</a:t>
            </a:r>
          </a:p>
          <a:p>
            <a:pPr>
              <a:buFont typeface="Wingdings" pitchFamily="2" charset="2"/>
              <a:buChar char="Ø"/>
            </a:pPr>
            <a:r>
              <a:rPr lang="en-US" dirty="0">
                <a:latin typeface="Calibri" pitchFamily="34" charset="0"/>
              </a:rPr>
              <a:t> </a:t>
            </a:r>
            <a:r>
              <a:rPr lang="en-US" dirty="0" smtClean="0">
                <a:latin typeface="Calibri" pitchFamily="34" charset="0"/>
              </a:rPr>
              <a:t> The referees are paid the normal game fee, and will referee the game</a:t>
            </a:r>
          </a:p>
          <a:p>
            <a:pPr>
              <a:buFont typeface="Wingdings" pitchFamily="2" charset="2"/>
              <a:buChar char="Ø"/>
            </a:pPr>
            <a:r>
              <a:rPr lang="en-US" dirty="0">
                <a:latin typeface="Calibri" pitchFamily="34" charset="0"/>
              </a:rPr>
              <a:t> </a:t>
            </a:r>
            <a:r>
              <a:rPr lang="en-US" dirty="0" smtClean="0">
                <a:latin typeface="Calibri" pitchFamily="34" charset="0"/>
              </a:rPr>
              <a:t> The opposing team must play the game although they get a forfeit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7</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
        <p:nvSpPr>
          <p:cNvPr id="6" name="TextBox 5"/>
          <p:cNvSpPr txBox="1"/>
          <p:nvPr/>
        </p:nvSpPr>
        <p:spPr>
          <a:xfrm>
            <a:off x="914400" y="1752600"/>
            <a:ext cx="7467600" cy="3139321"/>
          </a:xfrm>
          <a:prstGeom prst="rect">
            <a:avLst/>
          </a:prstGeom>
          <a:noFill/>
        </p:spPr>
        <p:txBody>
          <a:bodyPr wrap="square" rtlCol="0">
            <a:spAutoFit/>
          </a:bodyPr>
          <a:lstStyle/>
          <a:p>
            <a:pPr>
              <a:buFont typeface="Wingdings" pitchFamily="2" charset="2"/>
              <a:buChar char="Ø"/>
            </a:pPr>
            <a:r>
              <a:rPr lang="en-US" dirty="0" smtClean="0"/>
              <a:t> </a:t>
            </a:r>
            <a:r>
              <a:rPr lang="en-US" dirty="0" smtClean="0">
                <a:latin typeface="Calibri" pitchFamily="34" charset="0"/>
              </a:rPr>
              <a:t>At least one adult team official, with a valid pass card and valid risk</a:t>
            </a:r>
          </a:p>
          <a:p>
            <a:r>
              <a:rPr lang="en-US" dirty="0" smtClean="0">
                <a:latin typeface="Calibri" pitchFamily="34" charset="0"/>
              </a:rPr>
              <a:t>          management card, must be present for the game to be played</a:t>
            </a:r>
          </a:p>
          <a:p>
            <a:pPr>
              <a:buFont typeface="Wingdings" pitchFamily="2" charset="2"/>
              <a:buChar char="Ø"/>
            </a:pPr>
            <a:r>
              <a:rPr lang="en-US" dirty="0">
                <a:latin typeface="Calibri" pitchFamily="34" charset="0"/>
              </a:rPr>
              <a:t> </a:t>
            </a:r>
            <a:r>
              <a:rPr lang="en-US" dirty="0" smtClean="0">
                <a:latin typeface="Calibri" pitchFamily="34" charset="0"/>
              </a:rPr>
              <a:t>If that is not possible, the referees are paid, the game will not be</a:t>
            </a:r>
          </a:p>
          <a:p>
            <a:r>
              <a:rPr lang="en-US" dirty="0">
                <a:latin typeface="Calibri" pitchFamily="34" charset="0"/>
              </a:rPr>
              <a:t> </a:t>
            </a:r>
            <a:r>
              <a:rPr lang="en-US" dirty="0" smtClean="0">
                <a:latin typeface="Calibri" pitchFamily="34" charset="0"/>
              </a:rPr>
              <a:t>         played, and the reason noted on the game report. Check in the</a:t>
            </a:r>
          </a:p>
          <a:p>
            <a:r>
              <a:rPr lang="en-US" dirty="0">
                <a:latin typeface="Calibri" pitchFamily="34" charset="0"/>
              </a:rPr>
              <a:t> </a:t>
            </a:r>
            <a:r>
              <a:rPr lang="en-US" dirty="0" smtClean="0">
                <a:latin typeface="Calibri" pitchFamily="34" charset="0"/>
              </a:rPr>
              <a:t>         teams to document who is present with required credentials </a:t>
            </a:r>
          </a:p>
          <a:p>
            <a:pPr>
              <a:buFont typeface="Wingdings" pitchFamily="2" charset="2"/>
              <a:buChar char="Ø"/>
            </a:pPr>
            <a:r>
              <a:rPr lang="en-US" dirty="0">
                <a:latin typeface="Calibri" pitchFamily="34" charset="0"/>
              </a:rPr>
              <a:t> </a:t>
            </a:r>
            <a:r>
              <a:rPr lang="en-US" dirty="0" smtClean="0">
                <a:latin typeface="Calibri" pitchFamily="34" charset="0"/>
              </a:rPr>
              <a:t>Club Pass Card Policy:</a:t>
            </a:r>
          </a:p>
          <a:p>
            <a:r>
              <a:rPr lang="en-US" dirty="0">
                <a:latin typeface="Calibri" pitchFamily="34" charset="0"/>
              </a:rPr>
              <a:t> </a:t>
            </a:r>
            <a:r>
              <a:rPr lang="en-US" dirty="0" smtClean="0">
                <a:latin typeface="Calibri" pitchFamily="34" charset="0"/>
              </a:rPr>
              <a:t>       - a player may play up no more than two age groups</a:t>
            </a:r>
          </a:p>
          <a:p>
            <a:r>
              <a:rPr lang="en-US" dirty="0">
                <a:latin typeface="Calibri" pitchFamily="34" charset="0"/>
              </a:rPr>
              <a:t> </a:t>
            </a:r>
            <a:r>
              <a:rPr lang="en-US" dirty="0" smtClean="0">
                <a:latin typeface="Calibri" pitchFamily="34" charset="0"/>
              </a:rPr>
              <a:t>       - a player may not play down an age group</a:t>
            </a:r>
          </a:p>
          <a:p>
            <a:r>
              <a:rPr lang="en-US" dirty="0">
                <a:latin typeface="Calibri" pitchFamily="34" charset="0"/>
              </a:rPr>
              <a:t> </a:t>
            </a:r>
            <a:r>
              <a:rPr lang="en-US" dirty="0" smtClean="0">
                <a:latin typeface="Calibri" pitchFamily="34" charset="0"/>
              </a:rPr>
              <a:t>       - an elite team may not play with more than 2 club pass carded players</a:t>
            </a:r>
          </a:p>
          <a:p>
            <a:r>
              <a:rPr lang="en-US" dirty="0">
                <a:latin typeface="Calibri" pitchFamily="34" charset="0"/>
              </a:rPr>
              <a:t> </a:t>
            </a:r>
            <a:r>
              <a:rPr lang="en-US" dirty="0" smtClean="0">
                <a:latin typeface="Calibri" pitchFamily="34" charset="0"/>
              </a:rPr>
              <a:t>       - a girl may play on a boys team; but a boy will not play on a girls</a:t>
            </a:r>
          </a:p>
          <a:p>
            <a:r>
              <a:rPr lang="en-US" dirty="0">
                <a:latin typeface="Calibri" pitchFamily="34" charset="0"/>
              </a:rPr>
              <a:t> </a:t>
            </a:r>
            <a:r>
              <a:rPr lang="en-US" dirty="0" smtClean="0">
                <a:latin typeface="Calibri" pitchFamily="34" charset="0"/>
              </a:rPr>
              <a:t>                 team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8</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
        <p:nvSpPr>
          <p:cNvPr id="6" name="TextBox 5"/>
          <p:cNvSpPr txBox="1"/>
          <p:nvPr/>
        </p:nvSpPr>
        <p:spPr>
          <a:xfrm>
            <a:off x="990600" y="1752600"/>
            <a:ext cx="6705600" cy="3139321"/>
          </a:xfrm>
          <a:prstGeom prst="rect">
            <a:avLst/>
          </a:prstGeom>
          <a:noFill/>
        </p:spPr>
        <p:txBody>
          <a:bodyPr wrap="square" rtlCol="0">
            <a:spAutoFit/>
          </a:bodyPr>
          <a:lstStyle/>
          <a:p>
            <a:pPr>
              <a:buFont typeface="Wingdings" pitchFamily="2" charset="2"/>
              <a:buChar char="Ø"/>
            </a:pPr>
            <a:r>
              <a:rPr lang="en-US" dirty="0" smtClean="0">
                <a:latin typeface="Calibri" pitchFamily="34" charset="0"/>
              </a:rPr>
              <a:t> Club pass card players must present their primary team pass card</a:t>
            </a:r>
          </a:p>
          <a:p>
            <a:r>
              <a:rPr lang="en-US" dirty="0">
                <a:latin typeface="Calibri" pitchFamily="34" charset="0"/>
              </a:rPr>
              <a:t> </a:t>
            </a:r>
            <a:r>
              <a:rPr lang="en-US" dirty="0" smtClean="0">
                <a:latin typeface="Calibri" pitchFamily="34" charset="0"/>
              </a:rPr>
              <a:t>        at check in</a:t>
            </a:r>
          </a:p>
          <a:p>
            <a:pPr>
              <a:buFont typeface="Wingdings" pitchFamily="2" charset="2"/>
              <a:buChar char="Ø"/>
            </a:pPr>
            <a:r>
              <a:rPr lang="en-US" dirty="0">
                <a:latin typeface="Calibri" pitchFamily="34" charset="0"/>
              </a:rPr>
              <a:t> </a:t>
            </a:r>
            <a:r>
              <a:rPr lang="en-US" dirty="0" smtClean="0">
                <a:latin typeface="Calibri" pitchFamily="34" charset="0"/>
              </a:rPr>
              <a:t>the home team must provide a stamped, addressed envelope to</a:t>
            </a:r>
          </a:p>
          <a:p>
            <a:r>
              <a:rPr lang="en-US" dirty="0" smtClean="0">
                <a:latin typeface="Calibri" pitchFamily="34" charset="0"/>
              </a:rPr>
              <a:t>         the referee to submit the game report</a:t>
            </a:r>
          </a:p>
          <a:p>
            <a:pPr>
              <a:buFont typeface="Wingdings" pitchFamily="2" charset="2"/>
              <a:buChar char="Ø"/>
            </a:pPr>
            <a:r>
              <a:rPr lang="en-US" dirty="0">
                <a:latin typeface="Calibri" pitchFamily="34" charset="0"/>
              </a:rPr>
              <a:t> </a:t>
            </a:r>
            <a:r>
              <a:rPr lang="en-US" dirty="0" smtClean="0">
                <a:latin typeface="Calibri" pitchFamily="34" charset="0"/>
              </a:rPr>
              <a:t>If you have any questions about recording cards issued, injuries,</a:t>
            </a:r>
          </a:p>
          <a:p>
            <a:r>
              <a:rPr lang="en-US" dirty="0" smtClean="0">
                <a:latin typeface="Calibri" pitchFamily="34" charset="0"/>
              </a:rPr>
              <a:t>         field conditions, reporting conduct of parents, team officials or</a:t>
            </a:r>
          </a:p>
          <a:p>
            <a:r>
              <a:rPr lang="en-US" dirty="0">
                <a:latin typeface="Calibri" pitchFamily="34" charset="0"/>
              </a:rPr>
              <a:t> </a:t>
            </a:r>
            <a:r>
              <a:rPr lang="en-US" dirty="0" smtClean="0">
                <a:latin typeface="Calibri" pitchFamily="34" charset="0"/>
              </a:rPr>
              <a:t>        players (in addition to the ratings), call your assignor</a:t>
            </a:r>
            <a:endParaRPr lang="en-US" dirty="0">
              <a:latin typeface="Calibri" pitchFamily="34" charset="0"/>
            </a:endParaRPr>
          </a:p>
          <a:p>
            <a:pPr>
              <a:buFont typeface="Wingdings" pitchFamily="2" charset="2"/>
              <a:buChar char="Ø"/>
            </a:pPr>
            <a:r>
              <a:rPr lang="en-US" dirty="0" smtClean="0">
                <a:latin typeface="Calibri" pitchFamily="34" charset="0"/>
              </a:rPr>
              <a:t> HOME TEAM PAYS THE OFFICIALS</a:t>
            </a:r>
            <a:endParaRPr lang="en-US" dirty="0">
              <a:latin typeface="Calibri" pitchFamily="34" charset="0"/>
            </a:endParaRPr>
          </a:p>
          <a:p>
            <a:pPr>
              <a:buFont typeface="Wingdings" pitchFamily="2" charset="2"/>
              <a:buChar char="Ø"/>
            </a:pPr>
            <a:r>
              <a:rPr lang="en-US" dirty="0" smtClean="0">
                <a:latin typeface="Calibri" pitchFamily="34" charset="0"/>
              </a:rPr>
              <a:t> Coaches are to sign each game report. If they refuse, or leave early,</a:t>
            </a:r>
          </a:p>
          <a:p>
            <a:r>
              <a:rPr lang="en-US" dirty="0" smtClean="0">
                <a:latin typeface="Calibri" pitchFamily="34" charset="0"/>
              </a:rPr>
              <a:t>         note that on the game report</a:t>
            </a:r>
          </a:p>
          <a:p>
            <a:pPr>
              <a:buFont typeface="Wingdings" pitchFamily="2" charset="2"/>
              <a:buChar char="Ø"/>
            </a:pPr>
            <a:r>
              <a:rPr lang="en-US" dirty="0">
                <a:latin typeface="Calibri" pitchFamily="34" charset="0"/>
              </a:rPr>
              <a:t> </a:t>
            </a:r>
            <a:r>
              <a:rPr lang="en-US" dirty="0" smtClean="0">
                <a:latin typeface="Calibri" pitchFamily="34" charset="0"/>
              </a:rPr>
              <a:t>Whenever possible, arrive and leave as a team (together!)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724399"/>
          </a:xfrm>
        </p:spPr>
        <p:txBody>
          <a:bodyPr>
            <a:normAutofit/>
          </a:bodyPr>
          <a:lstStyle/>
          <a:p>
            <a:fld id="{9B775631-D7E2-47AF-A324-A406A51E3229}" type="slidenum">
              <a:rPr lang="en-US" sz="2000" smtClean="0">
                <a:latin typeface="Arial Black" pitchFamily="34" charset="0"/>
              </a:rPr>
              <a:pPr/>
              <a:t>9</a:t>
            </a:fld>
            <a:endParaRPr lang="en-US" sz="2000" dirty="0">
              <a:latin typeface="Arial Black" pitchFamily="34" charset="0"/>
            </a:endParaRPr>
          </a:p>
        </p:txBody>
      </p:sp>
      <p:sp>
        <p:nvSpPr>
          <p:cNvPr id="3" name="Subtitle 2"/>
          <p:cNvSpPr>
            <a:spLocks noGrp="1"/>
          </p:cNvSpPr>
          <p:nvPr>
            <p:ph type="subTitle" idx="1"/>
          </p:nvPr>
        </p:nvSpPr>
        <p:spPr>
          <a:xfrm flipV="1">
            <a:off x="685800" y="6248399"/>
            <a:ext cx="7772400" cy="228599"/>
          </a:xfrm>
        </p:spPr>
        <p:txBody>
          <a:bodyPr>
            <a:normAutofit fontScale="40000" lnSpcReduction="20000"/>
          </a:bodyPr>
          <a:lstStyle/>
          <a:p>
            <a:endParaRPr lang="en-US" dirty="0"/>
          </a:p>
        </p:txBody>
      </p:sp>
      <p:pic>
        <p:nvPicPr>
          <p:cNvPr id="4" name="Picture 3"/>
          <p:cNvPicPr/>
          <p:nvPr/>
        </p:nvPicPr>
        <p:blipFill>
          <a:blip r:embed="rId2" cstate="print"/>
          <a:srcRect/>
          <a:stretch>
            <a:fillRect/>
          </a:stretch>
        </p:blipFill>
        <p:spPr bwMode="auto">
          <a:xfrm>
            <a:off x="228600" y="0"/>
            <a:ext cx="1676400" cy="1981200"/>
          </a:xfrm>
          <a:prstGeom prst="rect">
            <a:avLst/>
          </a:prstGeom>
          <a:noFill/>
          <a:ln w="9525">
            <a:noFill/>
            <a:miter lim="800000"/>
            <a:headEnd/>
            <a:tailEnd/>
          </a:ln>
        </p:spPr>
      </p:pic>
      <p:sp>
        <p:nvSpPr>
          <p:cNvPr id="5" name="TextBox 4"/>
          <p:cNvSpPr txBox="1"/>
          <p:nvPr/>
        </p:nvSpPr>
        <p:spPr>
          <a:xfrm>
            <a:off x="2057400" y="457200"/>
            <a:ext cx="6324600" cy="923330"/>
          </a:xfrm>
          <a:prstGeom prst="rect">
            <a:avLst/>
          </a:prstGeom>
          <a:noFill/>
        </p:spPr>
        <p:txBody>
          <a:bodyPr wrap="square" rtlCol="0">
            <a:spAutoFit/>
          </a:bodyPr>
          <a:lstStyle/>
          <a:p>
            <a:r>
              <a:rPr lang="en-US" dirty="0" smtClean="0"/>
              <a:t>                    2015 Game Day Procedures</a:t>
            </a:r>
          </a:p>
          <a:p>
            <a:endParaRPr lang="en-US" dirty="0"/>
          </a:p>
          <a:p>
            <a:endParaRPr lang="en-US" dirty="0"/>
          </a:p>
        </p:txBody>
      </p:sp>
      <p:sp>
        <p:nvSpPr>
          <p:cNvPr id="6" name="TextBox 5"/>
          <p:cNvSpPr txBox="1"/>
          <p:nvPr/>
        </p:nvSpPr>
        <p:spPr>
          <a:xfrm>
            <a:off x="990600" y="1676400"/>
            <a:ext cx="6858000" cy="3139321"/>
          </a:xfrm>
          <a:prstGeom prst="rect">
            <a:avLst/>
          </a:prstGeom>
          <a:noFill/>
        </p:spPr>
        <p:txBody>
          <a:bodyPr wrap="square" rtlCol="0">
            <a:spAutoFit/>
          </a:bodyPr>
          <a:lstStyle/>
          <a:p>
            <a:pPr>
              <a:buFont typeface="Wingdings" pitchFamily="2" charset="2"/>
              <a:buChar char="Ø"/>
            </a:pPr>
            <a:r>
              <a:rPr lang="en-US" dirty="0">
                <a:latin typeface="Calibri" pitchFamily="34" charset="0"/>
              </a:rPr>
              <a:t> </a:t>
            </a:r>
            <a:r>
              <a:rPr lang="en-US" dirty="0" smtClean="0">
                <a:latin typeface="Calibri" pitchFamily="34" charset="0"/>
              </a:rPr>
              <a:t>Know the  GVSA inclement weather policy-</a:t>
            </a:r>
          </a:p>
          <a:p>
            <a:r>
              <a:rPr lang="en-US" dirty="0">
                <a:latin typeface="Calibri" pitchFamily="34" charset="0"/>
              </a:rPr>
              <a:t> </a:t>
            </a:r>
            <a:r>
              <a:rPr lang="en-US" dirty="0" smtClean="0">
                <a:latin typeface="Calibri" pitchFamily="34" charset="0"/>
              </a:rPr>
              <a:t>       - any occurrence of thunder and lightning means a new 30” delay</a:t>
            </a:r>
          </a:p>
          <a:p>
            <a:r>
              <a:rPr lang="en-US" dirty="0">
                <a:latin typeface="Calibri" pitchFamily="34" charset="0"/>
              </a:rPr>
              <a:t> </a:t>
            </a:r>
            <a:r>
              <a:rPr lang="en-US" dirty="0" smtClean="0">
                <a:latin typeface="Calibri" pitchFamily="34" charset="0"/>
              </a:rPr>
              <a:t>       - know how long you can delay before abandoning the game</a:t>
            </a:r>
          </a:p>
          <a:p>
            <a:pPr>
              <a:buFont typeface="Wingdings" pitchFamily="2" charset="2"/>
              <a:buChar char="Ø"/>
            </a:pPr>
            <a:r>
              <a:rPr lang="en-US" dirty="0">
                <a:latin typeface="Calibri" pitchFamily="34" charset="0"/>
              </a:rPr>
              <a:t> </a:t>
            </a:r>
            <a:r>
              <a:rPr lang="en-US" dirty="0" smtClean="0">
                <a:latin typeface="Calibri" pitchFamily="34" charset="0"/>
              </a:rPr>
              <a:t>Know the MSPSP inclement weather policy-</a:t>
            </a:r>
          </a:p>
          <a:p>
            <a:r>
              <a:rPr lang="en-US" dirty="0">
                <a:latin typeface="Calibri" pitchFamily="34" charset="0"/>
              </a:rPr>
              <a:t> </a:t>
            </a:r>
            <a:r>
              <a:rPr lang="en-US" dirty="0" smtClean="0">
                <a:latin typeface="Calibri" pitchFamily="34" charset="0"/>
              </a:rPr>
              <a:t>       - same thunder/lightning requirement</a:t>
            </a:r>
          </a:p>
          <a:p>
            <a:r>
              <a:rPr lang="en-US" dirty="0">
                <a:latin typeface="Calibri" pitchFamily="34" charset="0"/>
              </a:rPr>
              <a:t> </a:t>
            </a:r>
            <a:r>
              <a:rPr lang="en-US" dirty="0" smtClean="0">
                <a:latin typeface="Calibri" pitchFamily="34" charset="0"/>
              </a:rPr>
              <a:t>       - no abandonment time frame</a:t>
            </a:r>
          </a:p>
          <a:p>
            <a:pPr>
              <a:buFont typeface="Wingdings" pitchFamily="2" charset="2"/>
              <a:buChar char="Ø"/>
            </a:pPr>
            <a:r>
              <a:rPr lang="en-US" dirty="0" smtClean="0">
                <a:latin typeface="Calibri" pitchFamily="34" charset="0"/>
              </a:rPr>
              <a:t> Make sure you return pass cards to the teams- if you don’t, YOU WILL</a:t>
            </a:r>
          </a:p>
          <a:p>
            <a:r>
              <a:rPr lang="en-US" dirty="0">
                <a:latin typeface="Calibri" pitchFamily="34" charset="0"/>
              </a:rPr>
              <a:t> </a:t>
            </a:r>
            <a:r>
              <a:rPr lang="en-US" dirty="0" smtClean="0">
                <a:latin typeface="Calibri" pitchFamily="34" charset="0"/>
              </a:rPr>
              <a:t>          return the cards at your own expense on your own time within</a:t>
            </a:r>
          </a:p>
          <a:p>
            <a:r>
              <a:rPr lang="en-US" dirty="0">
                <a:latin typeface="Calibri" pitchFamily="34" charset="0"/>
              </a:rPr>
              <a:t> </a:t>
            </a:r>
            <a:r>
              <a:rPr lang="en-US" dirty="0" smtClean="0">
                <a:latin typeface="Calibri" pitchFamily="34" charset="0"/>
              </a:rPr>
              <a:t>          24 hours!</a:t>
            </a:r>
          </a:p>
          <a:p>
            <a:endParaRPr lang="en-US" dirty="0">
              <a:latin typeface="Calibri" pitchFamily="34" charset="0"/>
            </a:endParaRPr>
          </a:p>
          <a:p>
            <a:r>
              <a:rPr lang="en-US" dirty="0" smtClean="0">
                <a:latin typeface="Calibri" pitchFamily="34" charset="0"/>
              </a:rPr>
              <a:t>The assignors are listed on the CONTACT US tab at www.gvsoa.org</a:t>
            </a:r>
            <a:endParaRPr lang="en-US"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306</TotalTime>
  <Words>1607</Words>
  <Application>Microsoft Office PowerPoint</Application>
  <PresentationFormat>On-screen Show (4:3)</PresentationFormat>
  <Paragraphs>182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Black</vt:lpstr>
      <vt:lpstr>Calibri</vt:lpstr>
      <vt:lpstr>Lucida Sans Unicode</vt:lpstr>
      <vt:lpstr>Verdana</vt:lpstr>
      <vt:lpstr>Wingdings</vt:lpstr>
      <vt:lpstr>Wingdings 2</vt:lpstr>
      <vt:lpstr>Wingdings 3</vt:lpstr>
      <vt:lpstr>Concourse</vt:lpstr>
      <vt:lpstr> GVSOA SPRING KICK-OFF   2015   Muskegon and  Grand Rapids</vt:lpstr>
      <vt:lpstr>PowerPoint Presentation</vt:lpstr>
      <vt:lpstr>3</vt:lpstr>
      <vt:lpstr>4</vt:lpstr>
      <vt:lpstr>5</vt:lpstr>
      <vt:lpstr>6</vt:lpstr>
      <vt:lpstr>7</vt:lpstr>
      <vt:lpstr>8</vt:lpstr>
      <vt:lpstr>9</vt:lpstr>
      <vt:lpstr>10</vt:lpstr>
      <vt:lpstr>11</vt:lpstr>
      <vt:lpstr>12</vt:lpstr>
      <vt:lpstr>13</vt:lpstr>
      <vt:lpstr>14</vt:lpstr>
      <vt:lpstr>15</vt:lpstr>
      <vt:lpstr>16</vt:lpstr>
      <vt:lpstr>17</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Corbett</dc:creator>
  <cp:lastModifiedBy>Corbett,John</cp:lastModifiedBy>
  <cp:revision>43</cp:revision>
  <dcterms:created xsi:type="dcterms:W3CDTF">2015-03-17T23:54:11Z</dcterms:created>
  <dcterms:modified xsi:type="dcterms:W3CDTF">2015-03-25T14:30:32Z</dcterms:modified>
</cp:coreProperties>
</file>